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y="5143500" cx="9144000"/>
  <p:notesSz cx="6858000" cy="9144000"/>
  <p:embeddedFontLst>
    <p:embeddedFont>
      <p:font typeface="PT Sans Narrow"/>
      <p:regular r:id="rId94"/>
      <p:bold r:id="rId95"/>
    </p:embeddedFont>
    <p:embeddedFont>
      <p:font typeface="Lato"/>
      <p:regular r:id="rId96"/>
      <p:bold r:id="rId97"/>
      <p:italic r:id="rId98"/>
      <p:boldItalic r:id="rId99"/>
    </p:embeddedFont>
    <p:embeddedFont>
      <p:font typeface="Open Sans"/>
      <p:regular r:id="rId100"/>
      <p:bold r:id="rId101"/>
      <p:italic r:id="rId102"/>
      <p:boldItalic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OpenSans-boldItalic.fntdata"/><Relationship Id="rId102" Type="http://schemas.openxmlformats.org/officeDocument/2006/relationships/font" Target="fonts/OpenSans-italic.fntdata"/><Relationship Id="rId101" Type="http://schemas.openxmlformats.org/officeDocument/2006/relationships/font" Target="fonts/OpenSans-bold.fntdata"/><Relationship Id="rId100" Type="http://schemas.openxmlformats.org/officeDocument/2006/relationships/font" Target="fonts/OpenSans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PTSansNarrow-bold.fntdata"/><Relationship Id="rId94" Type="http://schemas.openxmlformats.org/officeDocument/2006/relationships/font" Target="fonts/PTSansNarrow-regular.fntdata"/><Relationship Id="rId97" Type="http://schemas.openxmlformats.org/officeDocument/2006/relationships/font" Target="fonts/Lato-bold.fntdata"/><Relationship Id="rId96" Type="http://schemas.openxmlformats.org/officeDocument/2006/relationships/font" Target="fonts/Lato-regular.fntdata"/><Relationship Id="rId11" Type="http://schemas.openxmlformats.org/officeDocument/2006/relationships/slide" Target="slides/slide6.xml"/><Relationship Id="rId99" Type="http://schemas.openxmlformats.org/officeDocument/2006/relationships/font" Target="fonts/Lato-boldItalic.fntdata"/><Relationship Id="rId10" Type="http://schemas.openxmlformats.org/officeDocument/2006/relationships/slide" Target="slides/slide5.xml"/><Relationship Id="rId98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e60c3f8c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e60c3f8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e64b3f52f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e64b3f52f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e64b3f52f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e64b3f52f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eb6e46cb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eb6e46cb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e64b3f52f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e64b3f52f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e64b3f52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e64b3f52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Urbina, Fabio, et al. "Dual use of artificial-intelligence-powered drug discovery."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Nature Machine Intelligence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(2022): 1-3.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eb6e46cb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eb6e46cb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https://twitter.com/Chicken3gg/status/1274314622447820801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eb6e46cb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eb6e46cb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https://twitter.com/Chicken3gg/status/1274314622447820801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e64b3f52f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e64b3f52f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Akpinar et. al. "The effect of differential victim crime reporting on predictive policing systems." FAccT 2021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e64b3f52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e64b3f52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e64b3f52f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e64b3f52f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dfcccc57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dfcccc57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dfcccc574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dfcccc574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e60c3f8c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e60c3f8c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dfcccc574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dfcccc574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e60c3f8c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e60c3f8c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also: van der Laak [2021] Deep learning in histopathology: the path to the clinic. </a:t>
            </a:r>
            <a:r>
              <a:rPr lang="en"/>
              <a:t>Nature medicine 2021</a:t>
            </a:r>
            <a:r>
              <a:rPr lang="en"/>
              <a:t>.  https://www.nature.com/articles/s41591-021-01343-4.pdf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e60c3f8c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e60c3f8c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e60c3f8c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e60c3f8c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e60c3f8c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e60c3f8c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e60c3f8c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e60c3f8c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e60c3f8c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e60c3f8c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e64b3f52f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e64b3f52f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dfcccc574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dfcccc574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e60c3f8c8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e60c3f8c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e60c3f8c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e60c3f8c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e60c3f8c8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e60c3f8c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e60c3f8c8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e60c3f8c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e60c3f8c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e60c3f8c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f9fe5cc5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f9fe5cc5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e60c3f8c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e60c3f8c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e64b3f52f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e64b3f52f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e60c3f8c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e60c3f8c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e60c3f8c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1e60c3f8c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e64b3f5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e64b3f5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e60c3f8c8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1e60c3f8c8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e64b3f52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e64b3f52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e60c3f8c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1e60c3f8c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e60c3f8c8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e60c3f8c8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e60c3f8c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1e60c3f8c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e60c3f8c8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1e60c3f8c8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e60c3f8c8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e60c3f8c8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1e60c3f8c8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1e60c3f8c8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1e60c3f8c8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1e60c3f8c8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1e60c3f8c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1e60c3f8c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http://hobbymaker.narod.ru/English/Articles/resampling_eng.htm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e60c3f8c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e60c3f8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1e60c3f8c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1e60c3f8c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1e60c3f8c8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1e60c3f8c8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f9fe5cc54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f9fe5cc54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e60c3f8c8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1e60c3f8c8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e60c3f8c8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e60c3f8c8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e60c3f8c8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e60c3f8c8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1e60c3f8c8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1e60c3f8c8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e60c3f8c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e60c3f8c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e60c3f8c8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e60c3f8c8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1e60c3f8c8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1e60c3f8c8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e60c3f8c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e60c3f8c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1e60c3f8c8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1e60c3f8c8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1e60c3f8c8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1e60c3f8c8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1e60c3f8c8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1e60c3f8c8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f9fe5cc54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f9fe5cc54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1e60c3f8c8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1e60c3f8c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e60c3f8c8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e60c3f8c8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1e60c3f8c8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1e60c3f8c8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f9fe5cc54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f9fe5cc5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1e60c3f8c8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1e60c3f8c8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1e60c3f8c8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1e60c3f8c8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e60c3f8c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e60c3f8c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1e60c3f8c8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1e60c3f8c8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1e60c3f8c8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1e60c3f8c8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1e60c3f8c8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1e60c3f8c8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1e60c3f8c8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1e60c3f8c8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e60c3f8c8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1e60c3f8c8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1e60c3f8c8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1e60c3f8c8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1e60c3f8c8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1e60c3f8c8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f9fe5cc54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f9fe5cc54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1e60c3f8c8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1e60c3f8c8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1e60c3f8c8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1e60c3f8c8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e64b3f52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e64b3f52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1e60c3f8c8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1e60c3f8c8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1e60c3f8c8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1e60c3f8c8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1e60c3f8c8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1e60c3f8c8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1e60c3f8c8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1e60c3f8c8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e60c3f8c8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e60c3f8c8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dfcccc574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dfcccc574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e60c3f8c8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e60c3f8c8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1e60c3f8c8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1e60c3f8c8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1e60c3f8c8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1e60c3f8c8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dfcccc574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dfcccc574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2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2400" y="0"/>
            <a:ext cx="12816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2400" y="0"/>
            <a:ext cx="12816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4472550" y="124662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490250" y="526350"/>
            <a:ext cx="7982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b="0"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0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" name="Google Shape;57;p10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" name="Google Shape;58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7.png"/><Relationship Id="rId4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6.png"/></Relationships>
</file>

<file path=ppt/slides/_rels/slide7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57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60.png"/><Relationship Id="rId5" Type="http://schemas.openxmlformats.org/officeDocument/2006/relationships/image" Target="../media/image55.png"/><Relationship Id="rId6" Type="http://schemas.openxmlformats.org/officeDocument/2006/relationships/image" Target="../media/image51.png"/><Relationship Id="rId7" Type="http://schemas.openxmlformats.org/officeDocument/2006/relationships/image" Target="../media/image59.png"/><Relationship Id="rId8" Type="http://schemas.openxmlformats.org/officeDocument/2006/relationships/image" Target="../media/image6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towardsdatascience.com/review-ssd-single-shot-detector-object-detection-851a94607d11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0.png"/><Relationship Id="rId4" Type="http://schemas.openxmlformats.org/officeDocument/2006/relationships/image" Target="../media/image6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 sz="2400"/>
              <a:t>.  Neural Networks Applications in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Computer Vision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Shortcuts in Learning </a:t>
            </a:r>
            <a:endParaRPr sz="3200"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Beery et al. "Recognition in terra incognita."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ECCV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2018.</a:t>
            </a:r>
            <a:b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Geirhos et al. "Shortcut learning in deep neural networks."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Nature Machine Intelligence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(2020).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359550" y="1152425"/>
            <a:ext cx="7798500" cy="615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Shortcuts: learning strategies / rules that solve the task in an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unintended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way that is not based on true causes and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cannot generalize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037" y="2571762"/>
            <a:ext cx="4754115" cy="200198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359550" y="1768025"/>
            <a:ext cx="7715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These schotcuts are based on spurious (fake / misleading) features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Also called non-causal features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e.g. Use color of the background to distinguish between cows and camels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Shortcuts in Learning </a:t>
            </a:r>
            <a:endParaRPr sz="3200"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950" y="334525"/>
            <a:ext cx="4320825" cy="443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Large scale models like OpenAI’s CLIP trained on 400M image-text pairs are: 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 sz="1400"/>
              <a:t>more robust to shortcuts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 sz="1400"/>
              <a:t>capable of better generalising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https://openai.com/blog/multimodal-neurons/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989100" y="3509600"/>
            <a:ext cx="77154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But even CLIP models are still vulnerable to shortcuts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13188"/>
            <a:ext cx="8839200" cy="20363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Shortcuts in Learning </a:t>
            </a:r>
            <a:endParaRPr sz="3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Systematic generalisation</a:t>
            </a: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311700" y="1266325"/>
            <a:ext cx="7798500" cy="831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Systematic Generalization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Generalization to examples that may not be drawn from the same distribution as the training data, but that obey the same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basic rules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of production or underlying structure.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770375" y="2207800"/>
            <a:ext cx="7715400" cy="23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Systematic generalisation - special king of </a:t>
            </a: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out-of-distribution generalisation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Promoting systematic generalisation :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Increase data diversity and potential use data augmentations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Learn features that are do not change across different environments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They are more robust - and 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ideally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represent the true causes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odularity and other 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Inductive biases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face analysis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Buolamwini and Gebru [2018] study the performance of standard gender classifiers offered by API b</a:t>
            </a:r>
            <a:r>
              <a:rPr lang="en" sz="1500"/>
              <a:t>undles by Microsoft, IBM and Face++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	They show large differences in the performance on different subgroups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All classifiers perform better on male faces than female faces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8.1% − 20.6% difference in error rate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All classifiers perform better on lighter faces than darker faces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11.8% − 19.2% difference in error rate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All classifiers perform worst on darker female faces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 20.8% − 34.7% error rate</a:t>
            </a:r>
            <a:endParaRPr sz="1500"/>
          </a:p>
        </p:txBody>
      </p:sp>
      <p:sp>
        <p:nvSpPr>
          <p:cNvPr id="171" name="Google Shape;171;p27"/>
          <p:cNvSpPr txBox="1"/>
          <p:nvPr/>
        </p:nvSpPr>
        <p:spPr>
          <a:xfrm>
            <a:off x="531000" y="4654150"/>
            <a:ext cx="837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Buolamwini and Gebru. "Gender shades: Intersectional accuracy disparities in commercial gender classification." FAccT 2018.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</a:t>
            </a:r>
            <a:r>
              <a:rPr lang="en"/>
              <a:t>Super-Resolution 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ML methods could upsample low resolution images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in mind that some information cannot be </a:t>
            </a:r>
            <a:r>
              <a:rPr lang="en"/>
              <a:t>recuperated</a:t>
            </a:r>
            <a:r>
              <a:rPr lang="en"/>
              <a:t> from low-resolution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ML methods </a:t>
            </a:r>
            <a:r>
              <a:rPr lang="en"/>
              <a:t>inherently</a:t>
            </a:r>
            <a:r>
              <a:rPr lang="en"/>
              <a:t> ‘guess’ the missing details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certain cases this could be useful: photo sharing - video games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But this can also be used for dangerous applications - wrongly </a:t>
            </a:r>
            <a:r>
              <a:rPr lang="en"/>
              <a:t>identifying</a:t>
            </a:r>
            <a:r>
              <a:rPr lang="en"/>
              <a:t> suspects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225" y="1780425"/>
            <a:ext cx="4222476" cy="21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</a:t>
            </a:r>
            <a:r>
              <a:rPr lang="en"/>
              <a:t>Super-Resolution </a:t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25" y="1013275"/>
            <a:ext cx="6729350" cy="39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/>
        </p:nvSpPr>
        <p:spPr>
          <a:xfrm rot="-1796629">
            <a:off x="296695" y="2029781"/>
            <a:ext cx="4329756" cy="18318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7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FALSE</a:t>
            </a:r>
            <a:endParaRPr b="1" sz="107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5882750" y="1947025"/>
            <a:ext cx="2949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Always present clearly what a method can do and cannot do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Discuss unintended use cases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p</a:t>
            </a:r>
            <a:r>
              <a:rPr lang="en"/>
              <a:t>redictive policing</a:t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Does this seem like a problem approachable with ML?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Could spatio-temporal models for weather prediction or car-sharing prediction be used?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When applied in real work these methods create feedback loops that increase the biases.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Should we use them in the first place?</a:t>
            </a:r>
            <a:endParaRPr sz="1400"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326" y="249888"/>
            <a:ext cx="1809400" cy="46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hiring and job searching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Workflow of LinkedIn Talent Search (tool used by recruitos)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Retrieve</a:t>
            </a:r>
            <a:r>
              <a:rPr lang="en" sz="1500"/>
              <a:t> large set of candidates based on rules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Rank</a:t>
            </a:r>
            <a:r>
              <a:rPr lang="en" sz="1500"/>
              <a:t> candidates based on scores given by ML models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Some care for re-ranking based on given protected attributes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Gender and age of the top results should reflect a desired distribution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method obtains: “tremendous improvement in the fairness metrics”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But how about </a:t>
            </a:r>
            <a:r>
              <a:rPr lang="en" sz="1500"/>
              <a:t>attributes</a:t>
            </a:r>
            <a:r>
              <a:rPr lang="en" sz="1500"/>
              <a:t> th</a:t>
            </a:r>
            <a:r>
              <a:rPr lang="en" sz="1500"/>
              <a:t>at are not considered?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It is hard to define all possible protected attributes (ethnic group, place of birth, address, etc. 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Some biases are hidden and cannot be easily defined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 can we be sure that the ranking is not entirely based on shortcuts?</a:t>
            </a:r>
            <a:endParaRPr sz="1500"/>
          </a:p>
        </p:txBody>
      </p:sp>
      <p:sp>
        <p:nvSpPr>
          <p:cNvPr id="201" name="Google Shape;201;p31"/>
          <p:cNvSpPr txBox="1"/>
          <p:nvPr/>
        </p:nvSpPr>
        <p:spPr>
          <a:xfrm>
            <a:off x="531000" y="4654150"/>
            <a:ext cx="837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Geyik et al. "Fairness-aware ranking in search &amp; recommendation systems with application to linkedin talent search."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ACM KDD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. 2019.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Learning suffer from learning shortcuts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hard to eliminate spurious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has biases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DL systems could produce biassed and unintended results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490250" y="526350"/>
            <a:ext cx="7982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0300">
                <a:solidFill>
                  <a:schemeClr val="lt1"/>
                </a:solidFill>
              </a:rPr>
              <a:t>COMPUTER VISION TASKS</a:t>
            </a:r>
            <a:endParaRPr sz="10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Tasks</a:t>
            </a: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275" y="1272688"/>
            <a:ext cx="7706875" cy="315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490250" y="526350"/>
            <a:ext cx="7982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0300">
                <a:solidFill>
                  <a:schemeClr val="lt1"/>
                </a:solidFill>
              </a:rPr>
              <a:t>SEGMENTATION</a:t>
            </a:r>
            <a:endParaRPr sz="10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Definition</a:t>
            </a:r>
            <a:r>
              <a:rPr lang="en" sz="1800"/>
              <a:t>:</a:t>
            </a:r>
            <a:endParaRPr sz="18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partition an image into regions each of which has a reasonably homogeneous visual appearance or which corresponds to objects or parts of an object</a:t>
            </a:r>
            <a:br>
              <a:rPr lang="en" sz="1400"/>
            </a:br>
            <a:r>
              <a:rPr lang="en" sz="1400"/>
              <a:t> [Forsyth and Ponce 2003]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800" y="1377226"/>
            <a:ext cx="4854624" cy="34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/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175" y="2639175"/>
            <a:ext cx="1885050" cy="189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0" y="4730200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Image from: Bauer et al. [2011], Marmanis et al. [2016],  van der Laak [2021]. 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Segmentation: Sliding Window</a:t>
            </a:r>
            <a:endParaRPr/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8188851" cy="348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96375" y="472177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Slide from: CS231n Stanford Course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Segmentation: Sliding Window</a:t>
            </a:r>
            <a:endParaRPr/>
          </a:p>
        </p:txBody>
      </p:sp>
      <p:sp>
        <p:nvSpPr>
          <p:cNvPr id="247" name="Google Shape;247;p38"/>
          <p:cNvSpPr txBox="1"/>
          <p:nvPr/>
        </p:nvSpPr>
        <p:spPr>
          <a:xfrm>
            <a:off x="1078750" y="3605700"/>
            <a:ext cx="23553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Problem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Inefficient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075" y="2680675"/>
            <a:ext cx="5792384" cy="24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Select patches  obtained by sliding a window through the image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Learn to classify each patch as the class of the object or region found at its center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(patches, center labels) pairs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Learn the convolutional network to predict the class of the center of a patch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Classify </a:t>
            </a:r>
            <a:r>
              <a:rPr b="1" lang="en" sz="1400"/>
              <a:t>each pixel</a:t>
            </a:r>
            <a:r>
              <a:rPr lang="en" sz="1400"/>
              <a:t> by selecting a patch around it and run the learnt network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/>
          </a:p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Goal</a:t>
            </a:r>
            <a:r>
              <a:rPr lang="en" sz="1400"/>
              <a:t>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Generate a segmentation for the entire image </a:t>
            </a:r>
            <a:r>
              <a:rPr b="1" lang="en" sz="1400"/>
              <a:t>without</a:t>
            </a:r>
            <a:r>
              <a:rPr lang="en" sz="1400"/>
              <a:t> </a:t>
            </a:r>
            <a:r>
              <a:rPr b="1" lang="en" sz="1400">
                <a:solidFill>
                  <a:srgbClr val="FF0000"/>
                </a:solidFill>
              </a:rPr>
              <a:t>redundant</a:t>
            </a:r>
            <a:r>
              <a:rPr lang="en" sz="1400"/>
              <a:t> computations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information learned on classification tasks with more data, and be able to transfer it to segmentation task </a:t>
            </a:r>
            <a:endParaRPr b="1" sz="1400">
              <a:solidFill>
                <a:srgbClr val="FF0000"/>
              </a:solidFill>
            </a:endParaRPr>
          </a:p>
        </p:txBody>
      </p:sp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07925"/>
            <a:ext cx="4300574" cy="242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 txBox="1"/>
          <p:nvPr>
            <p:ph idx="1" type="body"/>
          </p:nvPr>
        </p:nvSpPr>
        <p:spPr>
          <a:xfrm>
            <a:off x="96375" y="472177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Image from: Long et al.[2014]: Convolutional networks for semantic segmentation.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/>
          </a:p>
        </p:txBody>
      </p:sp>
      <p:sp>
        <p:nvSpPr>
          <p:cNvPr id="263" name="Google Shape;263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 sz="1800"/>
              <a:t>onvolution, pooling and activations layers are local operations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apply them on the whole image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 sz="1800"/>
              <a:t> fully-connected layer could be seen as convolutional layer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Instead of fc layers, use conv layers with filters of the same size as the input to the gc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4472550" y="124662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1600"/>
              <a:t>Let's take two patches from a larger image and pass each of them through the </a:t>
            </a:r>
            <a:r>
              <a:rPr b="1" lang="en" sz="1600"/>
              <a:t>same</a:t>
            </a:r>
            <a:r>
              <a:rPr lang="en" sz="1600"/>
              <a:t> convolutional neural network</a:t>
            </a:r>
            <a:endParaRPr b="1"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en" sz="1600"/>
              <a:t>We will observe that there exist points in the intermediate features maps of the net that: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○"/>
            </a:pPr>
            <a:r>
              <a:rPr lang="en" sz="1600"/>
              <a:t>Are obtained by the exact computations of the exact same input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○"/>
            </a:pPr>
            <a:r>
              <a:rPr lang="en" sz="1600"/>
              <a:t>Are redundant</a:t>
            </a:r>
            <a:endParaRPr/>
          </a:p>
        </p:txBody>
      </p:sp>
      <p:pic>
        <p:nvPicPr>
          <p:cNvPr id="269" name="Google Shape;269;p41"/>
          <p:cNvPicPr preferRelativeResize="0"/>
          <p:nvPr/>
        </p:nvPicPr>
        <p:blipFill rotWithShape="1">
          <a:blip r:embed="rId3">
            <a:alphaModFix/>
          </a:blip>
          <a:srcRect b="25132" l="40699" r="18984" t="0"/>
          <a:stretch/>
        </p:blipFill>
        <p:spPr>
          <a:xfrm>
            <a:off x="283175" y="1286350"/>
            <a:ext cx="1413476" cy="14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 rotWithShape="1">
          <a:blip r:embed="rId3">
            <a:alphaModFix/>
          </a:blip>
          <a:srcRect b="25132" l="31083" r="28600" t="0"/>
          <a:stretch/>
        </p:blipFill>
        <p:spPr>
          <a:xfrm>
            <a:off x="283175" y="3063263"/>
            <a:ext cx="1413476" cy="14857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- sliding window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/>
          <p:nvPr/>
        </p:nvSpPr>
        <p:spPr>
          <a:xfrm>
            <a:off x="4650650" y="1508788"/>
            <a:ext cx="2722200" cy="1485600"/>
          </a:xfrm>
          <a:prstGeom prst="parallelogram">
            <a:avLst>
              <a:gd fmla="val 6754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2"/>
          <p:cNvSpPr/>
          <p:nvPr/>
        </p:nvSpPr>
        <p:spPr>
          <a:xfrm>
            <a:off x="4964188" y="3458663"/>
            <a:ext cx="2722200" cy="1485600"/>
          </a:xfrm>
          <a:prstGeom prst="parallelogram">
            <a:avLst>
              <a:gd fmla="val 6754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2"/>
          <p:cNvPicPr preferRelativeResize="0"/>
          <p:nvPr/>
        </p:nvPicPr>
        <p:blipFill rotWithShape="1">
          <a:blip r:embed="rId3">
            <a:alphaModFix/>
          </a:blip>
          <a:srcRect b="25132" l="40699" r="18984" t="0"/>
          <a:stretch/>
        </p:blipFill>
        <p:spPr>
          <a:xfrm>
            <a:off x="305525" y="1407162"/>
            <a:ext cx="1413476" cy="14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2"/>
          <p:cNvPicPr preferRelativeResize="0"/>
          <p:nvPr/>
        </p:nvPicPr>
        <p:blipFill rotWithShape="1">
          <a:blip r:embed="rId3">
            <a:alphaModFix/>
          </a:blip>
          <a:srcRect b="25132" l="31083" r="28600" t="0"/>
          <a:stretch/>
        </p:blipFill>
        <p:spPr>
          <a:xfrm>
            <a:off x="305525" y="3366750"/>
            <a:ext cx="1413476" cy="148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2"/>
          <p:cNvPicPr preferRelativeResize="0"/>
          <p:nvPr/>
        </p:nvPicPr>
        <p:blipFill rotWithShape="1">
          <a:blip r:embed="rId4">
            <a:alphaModFix/>
          </a:blip>
          <a:srcRect b="0" l="0" r="61174" t="0"/>
          <a:stretch/>
        </p:blipFill>
        <p:spPr>
          <a:xfrm>
            <a:off x="2112825" y="1407175"/>
            <a:ext cx="1650873" cy="156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42"/>
          <p:cNvCxnSpPr/>
          <p:nvPr/>
        </p:nvCxnSpPr>
        <p:spPr>
          <a:xfrm flipH="1">
            <a:off x="802875" y="1996900"/>
            <a:ext cx="2713500" cy="43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42"/>
          <p:cNvSpPr/>
          <p:nvPr/>
        </p:nvSpPr>
        <p:spPr>
          <a:xfrm>
            <a:off x="602150" y="1831125"/>
            <a:ext cx="401400" cy="41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2"/>
          <p:cNvSpPr/>
          <p:nvPr/>
        </p:nvSpPr>
        <p:spPr>
          <a:xfrm>
            <a:off x="920325" y="3780925"/>
            <a:ext cx="401400" cy="41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42"/>
          <p:cNvPicPr preferRelativeResize="0"/>
          <p:nvPr/>
        </p:nvPicPr>
        <p:blipFill rotWithShape="1">
          <a:blip r:embed="rId4">
            <a:alphaModFix/>
          </a:blip>
          <a:srcRect b="0" l="0" r="61174" t="0"/>
          <a:stretch/>
        </p:blipFill>
        <p:spPr>
          <a:xfrm>
            <a:off x="2426367" y="3357050"/>
            <a:ext cx="1650873" cy="156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42"/>
          <p:cNvCxnSpPr/>
          <p:nvPr/>
        </p:nvCxnSpPr>
        <p:spPr>
          <a:xfrm flipH="1">
            <a:off x="1116475" y="3872825"/>
            <a:ext cx="2748900" cy="117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42"/>
          <p:cNvSpPr txBox="1"/>
          <p:nvPr/>
        </p:nvSpPr>
        <p:spPr>
          <a:xfrm>
            <a:off x="4472550" y="1246625"/>
            <a:ext cx="39642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Convolutional and pooling layers share computations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There exists </a:t>
            </a:r>
            <a:r>
              <a:rPr lang="en" sz="16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points</a:t>
            </a: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in the feature maps of the two image patches that have the </a:t>
            </a: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same</a:t>
            </a: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receptive field </a:t>
            </a: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 the input image 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○"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These points have the same values obtained by the same computations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Results: for </a:t>
            </a: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neighbouring</a:t>
            </a: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patches most convolutional and pooling computations are </a:t>
            </a: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shared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- sliding window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90250" y="526350"/>
            <a:ext cx="7982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chemeClr val="lt1"/>
                </a:solidFill>
              </a:rPr>
              <a:t>RECAP</a:t>
            </a:r>
            <a:endParaRPr sz="10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3"/>
          <p:cNvPicPr preferRelativeResize="0"/>
          <p:nvPr/>
        </p:nvPicPr>
        <p:blipFill rotWithShape="1">
          <a:blip r:embed="rId3">
            <a:alphaModFix/>
          </a:blip>
          <a:srcRect b="25132" l="40699" r="18984" t="0"/>
          <a:stretch/>
        </p:blipFill>
        <p:spPr>
          <a:xfrm>
            <a:off x="305525" y="1407162"/>
            <a:ext cx="1413476" cy="14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3"/>
          <p:cNvPicPr preferRelativeResize="0"/>
          <p:nvPr/>
        </p:nvPicPr>
        <p:blipFill rotWithShape="1">
          <a:blip r:embed="rId3">
            <a:alphaModFix/>
          </a:blip>
          <a:srcRect b="25132" l="31083" r="28600" t="0"/>
          <a:stretch/>
        </p:blipFill>
        <p:spPr>
          <a:xfrm>
            <a:off x="305525" y="3366750"/>
            <a:ext cx="1413476" cy="148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825" y="1407163"/>
            <a:ext cx="4252048" cy="15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3"/>
          <p:cNvSpPr/>
          <p:nvPr/>
        </p:nvSpPr>
        <p:spPr>
          <a:xfrm>
            <a:off x="4650650" y="1508788"/>
            <a:ext cx="2722200" cy="1485600"/>
          </a:xfrm>
          <a:prstGeom prst="parallelogram">
            <a:avLst>
              <a:gd fmla="val 6754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" name="Google Shape;296;p43"/>
          <p:cNvCxnSpPr/>
          <p:nvPr/>
        </p:nvCxnSpPr>
        <p:spPr>
          <a:xfrm rot="10800000">
            <a:off x="802750" y="2040300"/>
            <a:ext cx="4231800" cy="26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43"/>
          <p:cNvSpPr/>
          <p:nvPr/>
        </p:nvSpPr>
        <p:spPr>
          <a:xfrm>
            <a:off x="496675" y="1682800"/>
            <a:ext cx="619800" cy="65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825" y="3366763"/>
            <a:ext cx="4252048" cy="15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3"/>
          <p:cNvSpPr/>
          <p:nvPr/>
        </p:nvSpPr>
        <p:spPr>
          <a:xfrm>
            <a:off x="4702438" y="3408263"/>
            <a:ext cx="2722200" cy="1485600"/>
          </a:xfrm>
          <a:prstGeom prst="parallelogram">
            <a:avLst>
              <a:gd fmla="val 6754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" name="Google Shape;300;p43"/>
          <p:cNvCxnSpPr/>
          <p:nvPr/>
        </p:nvCxnSpPr>
        <p:spPr>
          <a:xfrm rot="10800000">
            <a:off x="1116450" y="3990525"/>
            <a:ext cx="3987900" cy="21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43"/>
          <p:cNvSpPr/>
          <p:nvPr/>
        </p:nvSpPr>
        <p:spPr>
          <a:xfrm>
            <a:off x="811125" y="3658825"/>
            <a:ext cx="619800" cy="65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- sliding window</a:t>
            </a:r>
            <a:endParaRPr/>
          </a:p>
        </p:txBody>
      </p:sp>
      <p:sp>
        <p:nvSpPr>
          <p:cNvPr id="303" name="Google Shape;303;p43"/>
          <p:cNvSpPr txBox="1"/>
          <p:nvPr/>
        </p:nvSpPr>
        <p:spPr>
          <a:xfrm>
            <a:off x="4986175" y="1288725"/>
            <a:ext cx="39642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Convolutional and pooling layers share computations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There exists </a:t>
            </a:r>
            <a:r>
              <a:rPr lang="en" sz="16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points</a:t>
            </a: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in the feature maps of the two image patches that have the </a:t>
            </a: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same</a:t>
            </a: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receptive field </a:t>
            </a: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 the input image 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○"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These points have the same values obtained by the same computations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Results: for </a:t>
            </a: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neighbouring</a:t>
            </a: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patches most convolutional and pooling computations are </a:t>
            </a: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shared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4"/>
          <p:cNvPicPr preferRelativeResize="0"/>
          <p:nvPr/>
        </p:nvPicPr>
        <p:blipFill rotWithShape="1">
          <a:blip r:embed="rId3">
            <a:alphaModFix/>
          </a:blip>
          <a:srcRect b="25132" l="40699" r="18984" t="0"/>
          <a:stretch/>
        </p:blipFill>
        <p:spPr>
          <a:xfrm>
            <a:off x="305525" y="1407162"/>
            <a:ext cx="1413476" cy="14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4"/>
          <p:cNvPicPr preferRelativeResize="0"/>
          <p:nvPr/>
        </p:nvPicPr>
        <p:blipFill rotWithShape="1">
          <a:blip r:embed="rId3">
            <a:alphaModFix/>
          </a:blip>
          <a:srcRect b="25132" l="31083" r="28600" t="0"/>
          <a:stretch/>
        </p:blipFill>
        <p:spPr>
          <a:xfrm>
            <a:off x="305525" y="3366750"/>
            <a:ext cx="1413476" cy="148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825" y="1407163"/>
            <a:ext cx="4252048" cy="15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4"/>
          <p:cNvSpPr/>
          <p:nvPr/>
        </p:nvSpPr>
        <p:spPr>
          <a:xfrm>
            <a:off x="4868225" y="1503925"/>
            <a:ext cx="2189700" cy="1485600"/>
          </a:xfrm>
          <a:prstGeom prst="parallelogram">
            <a:avLst>
              <a:gd fmla="val 9459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2" name="Google Shape;312;p44"/>
          <p:cNvCxnSpPr/>
          <p:nvPr/>
        </p:nvCxnSpPr>
        <p:spPr>
          <a:xfrm rot="10800000">
            <a:off x="1029725" y="2188800"/>
            <a:ext cx="3961200" cy="392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44"/>
          <p:cNvSpPr/>
          <p:nvPr/>
        </p:nvSpPr>
        <p:spPr>
          <a:xfrm>
            <a:off x="305700" y="1407275"/>
            <a:ext cx="1413600" cy="148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4"/>
          <p:cNvSpPr/>
          <p:nvPr/>
        </p:nvSpPr>
        <p:spPr>
          <a:xfrm>
            <a:off x="305450" y="3366750"/>
            <a:ext cx="1413600" cy="144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9450" y="3246513"/>
            <a:ext cx="4252048" cy="15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4"/>
          <p:cNvSpPr/>
          <p:nvPr/>
        </p:nvSpPr>
        <p:spPr>
          <a:xfrm>
            <a:off x="4854850" y="3343275"/>
            <a:ext cx="2189700" cy="1485600"/>
          </a:xfrm>
          <a:prstGeom prst="parallelogram">
            <a:avLst>
              <a:gd fmla="val 9459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7" name="Google Shape;317;p44"/>
          <p:cNvCxnSpPr/>
          <p:nvPr/>
        </p:nvCxnSpPr>
        <p:spPr>
          <a:xfrm rot="10800000">
            <a:off x="1038450" y="4117150"/>
            <a:ext cx="3961200" cy="322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p44"/>
          <p:cNvSpPr txBox="1"/>
          <p:nvPr/>
        </p:nvSpPr>
        <p:spPr>
          <a:xfrm>
            <a:off x="6204900" y="1342525"/>
            <a:ext cx="2779200" cy="30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Fully connected layers depend on the whole input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Output of the fully-connected layers for the two images are completely different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Result: the two patches do </a:t>
            </a: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NOT share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any computations in the fully connected layers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- sliding window</a:t>
            </a:r>
            <a:endParaRPr/>
          </a:p>
        </p:txBody>
      </p:sp>
      <p:sp>
        <p:nvSpPr>
          <p:cNvPr id="320" name="Google Shape;320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5"/>
          <p:cNvPicPr preferRelativeResize="0"/>
          <p:nvPr/>
        </p:nvPicPr>
        <p:blipFill rotWithShape="1">
          <a:blip r:embed="rId3">
            <a:alphaModFix/>
          </a:blip>
          <a:srcRect b="25132" l="40699" r="18984" t="0"/>
          <a:stretch/>
        </p:blipFill>
        <p:spPr>
          <a:xfrm>
            <a:off x="305525" y="1407162"/>
            <a:ext cx="1413476" cy="14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5"/>
          <p:cNvPicPr preferRelativeResize="0"/>
          <p:nvPr/>
        </p:nvPicPr>
        <p:blipFill rotWithShape="1">
          <a:blip r:embed="rId3">
            <a:alphaModFix/>
          </a:blip>
          <a:srcRect b="25132" l="31083" r="28600" t="0"/>
          <a:stretch/>
        </p:blipFill>
        <p:spPr>
          <a:xfrm>
            <a:off x="305525" y="3366750"/>
            <a:ext cx="1413476" cy="148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825" y="1407163"/>
            <a:ext cx="4252048" cy="156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45"/>
          <p:cNvCxnSpPr/>
          <p:nvPr/>
        </p:nvCxnSpPr>
        <p:spPr>
          <a:xfrm rot="10800000">
            <a:off x="1029575" y="2188700"/>
            <a:ext cx="4947300" cy="52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45"/>
          <p:cNvSpPr/>
          <p:nvPr/>
        </p:nvSpPr>
        <p:spPr>
          <a:xfrm>
            <a:off x="305700" y="1407275"/>
            <a:ext cx="1413600" cy="148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5"/>
          <p:cNvSpPr/>
          <p:nvPr/>
        </p:nvSpPr>
        <p:spPr>
          <a:xfrm>
            <a:off x="305450" y="3366750"/>
            <a:ext cx="1413600" cy="144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9450" y="3246513"/>
            <a:ext cx="4252048" cy="156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45"/>
          <p:cNvCxnSpPr/>
          <p:nvPr/>
        </p:nvCxnSpPr>
        <p:spPr>
          <a:xfrm flipH="1">
            <a:off x="1038475" y="4108400"/>
            <a:ext cx="4903500" cy="8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/>
          </a:p>
        </p:txBody>
      </p:sp>
      <p:sp>
        <p:nvSpPr>
          <p:cNvPr id="334" name="Google Shape;334;p45"/>
          <p:cNvSpPr txBox="1"/>
          <p:nvPr/>
        </p:nvSpPr>
        <p:spPr>
          <a:xfrm>
            <a:off x="6357300" y="1342525"/>
            <a:ext cx="2779200" cy="30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Fully connected layers depend on the whole input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Output of the fully-connected layers for the two images are completely different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Result: the two patches do </a:t>
            </a: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NOT share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any computations in the fully connected layers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convolution, pooling and activations layers are local operations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apply them on the whole image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1" name="Google Shape;341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convolutional layer on larger input</a:t>
            </a:r>
            <a:endParaRPr/>
          </a:p>
        </p:txBody>
      </p:sp>
      <p:pic>
        <p:nvPicPr>
          <p:cNvPr id="342" name="Google Shape;34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6998" y="2487425"/>
            <a:ext cx="2578000" cy="23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idx="1" type="body"/>
          </p:nvPr>
        </p:nvSpPr>
        <p:spPr>
          <a:xfrm>
            <a:off x="3710075" y="1266325"/>
            <a:ext cx="5122200" cy="3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convolution, pooling and activations layers are local operations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apply them on the whole image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enlarging the input (blue) does NOT influence the top 4x4 cells of the output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48" name="Google Shape;348;p47"/>
          <p:cNvGrpSpPr/>
          <p:nvPr/>
        </p:nvGrpSpPr>
        <p:grpSpPr>
          <a:xfrm>
            <a:off x="97320" y="1049380"/>
            <a:ext cx="3502704" cy="3642885"/>
            <a:chOff x="5393688" y="1954919"/>
            <a:chExt cx="2124525" cy="2209550"/>
          </a:xfrm>
        </p:grpSpPr>
        <p:cxnSp>
          <p:nvCxnSpPr>
            <p:cNvPr id="349" name="Google Shape;349;p47"/>
            <p:cNvCxnSpPr/>
            <p:nvPr/>
          </p:nvCxnSpPr>
          <p:spPr>
            <a:xfrm flipH="1" rot="10800000">
              <a:off x="6326900" y="2735675"/>
              <a:ext cx="16200" cy="764700"/>
            </a:xfrm>
            <a:prstGeom prst="straightConnector1">
              <a:avLst/>
            </a:prstGeom>
            <a:noFill/>
            <a:ln cap="flat" cmpd="sng" w="2857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47"/>
            <p:cNvCxnSpPr/>
            <p:nvPr/>
          </p:nvCxnSpPr>
          <p:spPr>
            <a:xfrm rot="10800000">
              <a:off x="6487775" y="2647025"/>
              <a:ext cx="257700" cy="1255800"/>
            </a:xfrm>
            <a:prstGeom prst="straightConnector1">
              <a:avLst/>
            </a:prstGeom>
            <a:noFill/>
            <a:ln cap="flat" cmpd="sng" w="2857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47"/>
            <p:cNvCxnSpPr/>
            <p:nvPr/>
          </p:nvCxnSpPr>
          <p:spPr>
            <a:xfrm rot="10800000">
              <a:off x="6721375" y="2518250"/>
              <a:ext cx="611700" cy="1062600"/>
            </a:xfrm>
            <a:prstGeom prst="straightConnector1">
              <a:avLst/>
            </a:prstGeom>
            <a:noFill/>
            <a:ln cap="flat" cmpd="sng" w="2857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52" name="Google Shape;352;p47"/>
            <p:cNvPicPr preferRelativeResize="0"/>
            <p:nvPr/>
          </p:nvPicPr>
          <p:blipFill rotWithShape="1">
            <a:blip r:embed="rId3">
              <a:alphaModFix/>
            </a:blip>
            <a:srcRect b="15344" l="18223" r="18589" t="18939"/>
            <a:stretch/>
          </p:blipFill>
          <p:spPr>
            <a:xfrm>
              <a:off x="5393688" y="1954919"/>
              <a:ext cx="2124525" cy="22095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53" name="Google Shape;353;p47"/>
          <p:cNvCxnSpPr/>
          <p:nvPr/>
        </p:nvCxnSpPr>
        <p:spPr>
          <a:xfrm flipH="1" rot="10800000">
            <a:off x="1605550" y="2337225"/>
            <a:ext cx="78600" cy="125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47"/>
          <p:cNvCxnSpPr/>
          <p:nvPr/>
        </p:nvCxnSpPr>
        <p:spPr>
          <a:xfrm rot="10800000">
            <a:off x="1910900" y="2206225"/>
            <a:ext cx="401400" cy="205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47"/>
          <p:cNvCxnSpPr/>
          <p:nvPr/>
        </p:nvCxnSpPr>
        <p:spPr>
          <a:xfrm rot="10800000">
            <a:off x="2294775" y="2005550"/>
            <a:ext cx="1012200" cy="173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convolutional layer on larger input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8"/>
          <p:cNvSpPr txBox="1"/>
          <p:nvPr>
            <p:ph type="title"/>
          </p:nvPr>
        </p:nvSpPr>
        <p:spPr>
          <a:xfrm>
            <a:off x="490250" y="526350"/>
            <a:ext cx="7982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0300">
                <a:solidFill>
                  <a:schemeClr val="lt1"/>
                </a:solidFill>
              </a:rPr>
              <a:t>FULLY CONV</a:t>
            </a:r>
            <a:endParaRPr sz="10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 -&gt; convolutional</a:t>
            </a:r>
            <a:endParaRPr/>
          </a:p>
        </p:txBody>
      </p:sp>
      <p:sp>
        <p:nvSpPr>
          <p:cNvPr id="367" name="Google Shape;367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Instead of applying a fully connected layer on the output corresponding to each small patch, we will apply a conv layer on the entire image that would produce the same output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Let’s consider first only the feature maps corresponding to a small patch, that would be fed to a fully connected layer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 -&gt; convolutional</a:t>
            </a:r>
            <a:endParaRPr/>
          </a:p>
        </p:txBody>
      </p:sp>
      <p:sp>
        <p:nvSpPr>
          <p:cNvPr id="373" name="Google Shape;373;p50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-310038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700"/>
              <a:t>Input: feature volume of size 4x4xC</a:t>
            </a:r>
            <a:endParaRPr sz="2700"/>
          </a:p>
          <a:p>
            <a:pPr indent="-310038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700"/>
              <a:t>Process the features into the final classification by two fully connected layers</a:t>
            </a:r>
            <a:endParaRPr sz="2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-310038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 sz="2700"/>
              <a:t>fully connected layers can be converted into convolutional layers</a:t>
            </a:r>
            <a:endParaRPr sz="2700"/>
          </a:p>
          <a:p>
            <a:pPr indent="-31003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700"/>
              <a:t>Fully connected layer is </a:t>
            </a:r>
            <a:r>
              <a:rPr b="1" lang="en" sz="2700"/>
              <a:t>equivalent</a:t>
            </a:r>
            <a:r>
              <a:rPr lang="en" sz="2700"/>
              <a:t> with convolutional layer with kernels of the same size as the input</a:t>
            </a:r>
            <a:endParaRPr sz="27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74" name="Google Shape;3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074" y="683525"/>
            <a:ext cx="4350226" cy="435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 -&gt; convolutional</a:t>
            </a:r>
            <a:endParaRPr/>
          </a:p>
        </p:txBody>
      </p:sp>
      <p:pic>
        <p:nvPicPr>
          <p:cNvPr id="380" name="Google Shape;3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200" y="831300"/>
            <a:ext cx="5412917" cy="400289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1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the same parameters from the fully connected but reshape them to be used as convolutional parameters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From (4*4*C)x100 matrix 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To 100 kernels of size 4x4xC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 -&gt; convolutional</a:t>
            </a:r>
            <a:endParaRPr/>
          </a:p>
        </p:txBody>
      </p:sp>
      <p:pic>
        <p:nvPicPr>
          <p:cNvPr id="387" name="Google Shape;3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575" y="2212650"/>
            <a:ext cx="6343301" cy="28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21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0"/>
              <a:buChar char="●"/>
            </a:pPr>
            <a:r>
              <a:rPr lang="en" sz="1490"/>
              <a:t>From a input </a:t>
            </a:r>
            <a:r>
              <a:rPr lang="en" sz="1490"/>
              <a:t>with</a:t>
            </a:r>
            <a:r>
              <a:rPr lang="en" sz="1490"/>
              <a:t> 2 spatial dimensions H x W and some channels C we obtain a single vector with 100 channels</a:t>
            </a:r>
            <a:endParaRPr sz="1490"/>
          </a:p>
          <a:p>
            <a:pPr indent="-32321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0"/>
              <a:buChar char="●"/>
            </a:pPr>
            <a:r>
              <a:rPr lang="en" sz="1490"/>
              <a:t>Resulting vector can be seen as a single 1x1 spatial location with 100 channels</a:t>
            </a:r>
            <a:endParaRPr sz="1490"/>
          </a:p>
          <a:p>
            <a:pPr indent="0" lvl="0" marL="0" marR="0" rtl="0" algn="l">
              <a:lnSpc>
                <a:spcPct val="95000"/>
              </a:lnSpc>
              <a:spcBef>
                <a:spcPts val="1600"/>
              </a:spcBef>
              <a:spcAft>
                <a:spcPts val="1600"/>
              </a:spcAft>
              <a:buSzPts val="935"/>
              <a:buNone/>
            </a:pPr>
            <a:r>
              <a:t/>
            </a:r>
            <a:endParaRPr sz="149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875" y="338725"/>
            <a:ext cx="5719500" cy="2455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00" y="2824863"/>
            <a:ext cx="7219950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Convolutional Network (FCN)</a:t>
            </a:r>
            <a:endParaRPr/>
          </a:p>
        </p:txBody>
      </p:sp>
      <p:pic>
        <p:nvPicPr>
          <p:cNvPr id="394" name="Google Shape;3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220125"/>
            <a:ext cx="8839202" cy="266172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3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 fully connected have been replaced by convolutions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network would work on any input size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950" y="1611675"/>
            <a:ext cx="5711700" cy="3223307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Convolutional Network (FCN)</a:t>
            </a:r>
            <a:endParaRPr/>
          </a:p>
        </p:txBody>
      </p:sp>
      <p:sp>
        <p:nvSpPr>
          <p:cNvPr id="402" name="Google Shape;402;p54"/>
          <p:cNvSpPr txBox="1"/>
          <p:nvPr>
            <p:ph idx="1" type="body"/>
          </p:nvPr>
        </p:nvSpPr>
        <p:spPr>
          <a:xfrm>
            <a:off x="311700" y="1266175"/>
            <a:ext cx="2983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over fully-</a:t>
            </a:r>
            <a:r>
              <a:rPr lang="en"/>
              <a:t>connected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Any input size you want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Spatial information is kept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Computational cheaper</a:t>
            </a:r>
            <a:endParaRPr/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You Do not repeat the same operation multiple times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</a:t>
            </a:r>
            <a:r>
              <a:rPr lang="en"/>
              <a:t>Sparse Output </a:t>
            </a:r>
            <a:endParaRPr/>
          </a:p>
        </p:txBody>
      </p:sp>
      <p:sp>
        <p:nvSpPr>
          <p:cNvPr id="408" name="Google Shape;408;p55"/>
          <p:cNvSpPr txBox="1"/>
          <p:nvPr>
            <p:ph idx="1" type="body"/>
          </p:nvPr>
        </p:nvSpPr>
        <p:spPr>
          <a:xfrm>
            <a:off x="311700" y="1266175"/>
            <a:ext cx="8078100" cy="15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Due to the strides the output is sparser than the input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Every stride=k layer makes the output  k^2 sparser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segmentation we want dense output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Every pixel should have a label</a:t>
            </a:r>
            <a:endParaRPr sz="1800"/>
          </a:p>
        </p:txBody>
      </p:sp>
      <p:pic>
        <p:nvPicPr>
          <p:cNvPr id="409" name="Google Shape;4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325" y="3067300"/>
            <a:ext cx="6079353" cy="20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5"/>
          <p:cNvSpPr txBox="1"/>
          <p:nvPr/>
        </p:nvSpPr>
        <p:spPr>
          <a:xfrm>
            <a:off x="2280225" y="2667100"/>
            <a:ext cx="6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55"/>
          <p:cNvSpPr txBox="1"/>
          <p:nvPr/>
        </p:nvSpPr>
        <p:spPr>
          <a:xfrm>
            <a:off x="6372125" y="2829900"/>
            <a:ext cx="9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Output </a:t>
            </a:r>
            <a:endParaRPr/>
          </a:p>
        </p:txBody>
      </p:sp>
      <p:sp>
        <p:nvSpPr>
          <p:cNvPr id="417" name="Google Shape;417;p56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 sz="1400"/>
              <a:t>Solution 1: shift and stitch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Shift the input by 1 pixel and get a different output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18" name="Google Shape;4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2333299"/>
            <a:ext cx="6934202" cy="2506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Output </a:t>
            </a:r>
            <a:endParaRPr/>
          </a:p>
        </p:txBody>
      </p:sp>
      <p:pic>
        <p:nvPicPr>
          <p:cNvPr id="424" name="Google Shape;4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00" y="2180900"/>
            <a:ext cx="7491078" cy="25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 sz="1400"/>
              <a:t>Solution 1: shift and stitch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Shift the input by 1 pixel and get a different output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6" name="Google Shape;426;p57"/>
          <p:cNvSpPr/>
          <p:nvPr/>
        </p:nvSpPr>
        <p:spPr>
          <a:xfrm>
            <a:off x="1961375" y="2757175"/>
            <a:ext cx="849300" cy="827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427" name="Google Shape;427;p57"/>
          <p:cNvCxnSpPr/>
          <p:nvPr/>
        </p:nvCxnSpPr>
        <p:spPr>
          <a:xfrm>
            <a:off x="2371725" y="3162300"/>
            <a:ext cx="5267400" cy="19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Output </a:t>
            </a:r>
            <a:endParaRPr/>
          </a:p>
        </p:txBody>
      </p:sp>
      <p:pic>
        <p:nvPicPr>
          <p:cNvPr id="433" name="Google Shape;43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2257100"/>
            <a:ext cx="7769606" cy="25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8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 sz="1400"/>
              <a:t>Solution 1: shift and stitch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Shift the input by 1 pixel and get a different output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Output </a:t>
            </a:r>
            <a:endParaRPr/>
          </a:p>
        </p:txBody>
      </p:sp>
      <p:pic>
        <p:nvPicPr>
          <p:cNvPr id="440" name="Google Shape;44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2180900"/>
            <a:ext cx="7973698" cy="280759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9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 sz="1400"/>
              <a:t>Solution 1: shift and stitch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Shift the input by 1 pixel and get a different output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Output </a:t>
            </a:r>
            <a:endParaRPr/>
          </a:p>
        </p:txBody>
      </p:sp>
      <p:pic>
        <p:nvPicPr>
          <p:cNvPr id="447" name="Google Shape;44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525" y="2180900"/>
            <a:ext cx="7973591" cy="28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0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 sz="1400"/>
              <a:t>Solution 1: shift and stitch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Shift the input by 1 pixel and get a different output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Output </a:t>
            </a:r>
            <a:endParaRPr/>
          </a:p>
        </p:txBody>
      </p:sp>
      <p:pic>
        <p:nvPicPr>
          <p:cNvPr id="454" name="Google Shape;45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525" y="2180900"/>
            <a:ext cx="7973591" cy="28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1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/>
              <a:t>Solution 1: shift and stitch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Shift the input by 1 pixel and get a different output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Computational intensive: for </a:t>
            </a:r>
            <a:r>
              <a:rPr b="1" lang="en" sz="1400"/>
              <a:t>t</a:t>
            </a:r>
            <a:r>
              <a:rPr lang="en" sz="1400"/>
              <a:t> </a:t>
            </a:r>
            <a:r>
              <a:rPr b="1" lang="en" sz="1400"/>
              <a:t>layers</a:t>
            </a:r>
            <a:r>
              <a:rPr lang="en" sz="1400"/>
              <a:t> with </a:t>
            </a:r>
            <a:r>
              <a:rPr b="1" lang="en" sz="1400"/>
              <a:t>stride</a:t>
            </a:r>
            <a:r>
              <a:rPr lang="en"/>
              <a:t> </a:t>
            </a:r>
            <a:r>
              <a:rPr b="1" lang="en" sz="1400"/>
              <a:t>k</a:t>
            </a:r>
            <a:r>
              <a:rPr lang="en" sz="1400"/>
              <a:t> </a:t>
            </a:r>
            <a:r>
              <a:rPr lang="en"/>
              <a:t>    </a:t>
            </a:r>
            <a:r>
              <a:rPr lang="en" sz="1400"/>
              <a:t>=&gt;            passes</a:t>
            </a:r>
            <a:endParaRPr sz="1400"/>
          </a:p>
        </p:txBody>
      </p:sp>
      <p:pic>
        <p:nvPicPr>
          <p:cNvPr descr="k^{2t}" id="456" name="Google Shape;456;p6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0250" y="1796100"/>
            <a:ext cx="363126" cy="3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Output </a:t>
            </a:r>
            <a:endParaRPr/>
          </a:p>
        </p:txBody>
      </p:sp>
      <p:sp>
        <p:nvSpPr>
          <p:cNvPr id="462" name="Google Shape;462;p6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i="1" lang="en" sz="1500"/>
              <a:t>Solution 2</a:t>
            </a:r>
            <a:r>
              <a:rPr lang="en" sz="1500"/>
              <a:t>: upsample via interpolation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Pro: Simple and efficient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Con: can not capture complex upscaling</a:t>
            </a:r>
            <a:endParaRPr sz="1500"/>
          </a:p>
        </p:txBody>
      </p:sp>
      <p:pic>
        <p:nvPicPr>
          <p:cNvPr id="463" name="Google Shape;46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800" y="2398925"/>
            <a:ext cx="7194100" cy="2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Convolutional Networks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950" y="2146325"/>
            <a:ext cx="6301099" cy="2352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8"/>
          <p:cNvCxnSpPr/>
          <p:nvPr/>
        </p:nvCxnSpPr>
        <p:spPr>
          <a:xfrm>
            <a:off x="3648075" y="2079650"/>
            <a:ext cx="219300" cy="7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" name="Google Shape;101;p18"/>
          <p:cNvSpPr txBox="1"/>
          <p:nvPr/>
        </p:nvSpPr>
        <p:spPr>
          <a:xfrm>
            <a:off x="2967150" y="1734350"/>
            <a:ext cx="1919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Kernels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2" name="Google Shape;102;p18"/>
          <p:cNvCxnSpPr/>
          <p:nvPr/>
        </p:nvCxnSpPr>
        <p:spPr>
          <a:xfrm flipH="1">
            <a:off x="6581850" y="1670000"/>
            <a:ext cx="333300" cy="8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" name="Google Shape;103;p18"/>
          <p:cNvSpPr txBox="1"/>
          <p:nvPr/>
        </p:nvSpPr>
        <p:spPr>
          <a:xfrm>
            <a:off x="6262800" y="1316375"/>
            <a:ext cx="1919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Output feature map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738300" y="1734350"/>
            <a:ext cx="1919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5" name="Google Shape;105;p18"/>
          <p:cNvCxnSpPr/>
          <p:nvPr/>
        </p:nvCxnSpPr>
        <p:spPr>
          <a:xfrm>
            <a:off x="1304925" y="2003450"/>
            <a:ext cx="552600" cy="5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A convolutional operation:</a:t>
            </a:r>
            <a:endParaRPr sz="1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Output: Deconvolutional Layers </a:t>
            </a:r>
            <a:endParaRPr/>
          </a:p>
        </p:txBody>
      </p:sp>
      <p:sp>
        <p:nvSpPr>
          <p:cNvPr id="469" name="Google Shape;469;p63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96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"/>
              <a:buChar char="●"/>
            </a:pPr>
            <a:r>
              <a:rPr i="1" lang="en" sz="5736"/>
              <a:t>Solution 3</a:t>
            </a:r>
            <a:r>
              <a:rPr lang="en" sz="5736"/>
              <a:t>: use deconvolutional layer</a:t>
            </a:r>
            <a:endParaRPr sz="5736"/>
          </a:p>
          <a:p>
            <a:pPr indent="-3196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736"/>
              <a:t>Name: Deconvolution = Backwards Convolution = Transposed Conv = Fractionally strided Conv</a:t>
            </a:r>
            <a:endParaRPr sz="5736"/>
          </a:p>
          <a:p>
            <a:pPr indent="-3196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736"/>
              <a:t>A deconv layer has ‘inverse’ operations as a convolution.</a:t>
            </a:r>
            <a:endParaRPr sz="5736"/>
          </a:p>
          <a:p>
            <a:pPr indent="-3196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736"/>
              <a:t>A filter is multiplied with a point in the input and the resulting matrix is added in the corresponding region in the output</a:t>
            </a:r>
            <a:endParaRPr sz="5736"/>
          </a:p>
          <a:p>
            <a:pPr indent="-3196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736"/>
              <a:t>Apply stride K in the output: =&gt; output is K^2 times larger</a:t>
            </a:r>
            <a:endParaRPr sz="5736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70" name="Google Shape;47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272" y="1573953"/>
            <a:ext cx="3868450" cy="15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3"/>
          <p:cNvSpPr txBox="1"/>
          <p:nvPr>
            <p:ph idx="1" type="body"/>
          </p:nvPr>
        </p:nvSpPr>
        <p:spPr>
          <a:xfrm>
            <a:off x="96375" y="4770000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Image from: Noh et al. [2015]: Learning deconvolution network for semantic segmentation</a:t>
            </a:r>
            <a:endParaRPr sz="11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64"/>
          <p:cNvPicPr preferRelativeResize="0"/>
          <p:nvPr/>
        </p:nvPicPr>
        <p:blipFill rotWithShape="1">
          <a:blip r:embed="rId3">
            <a:alphaModFix/>
          </a:blip>
          <a:srcRect b="69016" l="0" r="0" t="0"/>
          <a:stretch/>
        </p:blipFill>
        <p:spPr>
          <a:xfrm>
            <a:off x="408625" y="871275"/>
            <a:ext cx="8620251" cy="112329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Convolutional Network (FCN)</a:t>
            </a:r>
            <a:endParaRPr/>
          </a:p>
        </p:txBody>
      </p:sp>
      <p:sp>
        <p:nvSpPr>
          <p:cNvPr id="478" name="Google Shape;478;p64"/>
          <p:cNvSpPr txBox="1"/>
          <p:nvPr>
            <p:ph idx="1" type="body"/>
          </p:nvPr>
        </p:nvSpPr>
        <p:spPr>
          <a:xfrm>
            <a:off x="2311750" y="2223600"/>
            <a:ext cx="4251000" cy="23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041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By converting the fully connected layers into convolutions we have a completely convolutional network that can be applied on images of any size  </a:t>
            </a:r>
            <a:endParaRPr sz="1400"/>
          </a:p>
          <a:p>
            <a:pPr indent="-3041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The segmentation is rough because it results from upsampling </a:t>
            </a:r>
            <a:r>
              <a:rPr i="1" lang="en" sz="1400"/>
              <a:t>a l</a:t>
            </a:r>
            <a:r>
              <a:rPr i="1" lang="en"/>
              <a:t>o</a:t>
            </a:r>
            <a:r>
              <a:rPr i="1" lang="en" sz="1400"/>
              <a:t>w resolution</a:t>
            </a:r>
            <a:r>
              <a:rPr lang="en" sz="1400"/>
              <a:t> output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165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i="1" lang="en" sz="1400"/>
              <a:t>Solution</a:t>
            </a:r>
            <a:r>
              <a:rPr lang="en" sz="1400"/>
              <a:t>: use information from intermediate layers in the network, where low-level details are present </a:t>
            </a:r>
            <a:endParaRPr sz="1400"/>
          </a:p>
        </p:txBody>
      </p:sp>
      <p:pic>
        <p:nvPicPr>
          <p:cNvPr id="479" name="Google Shape;47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925" y="2385325"/>
            <a:ext cx="1637488" cy="24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2550" y="2336875"/>
            <a:ext cx="1637500" cy="24668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" name="Google Shape;481;p64"/>
          <p:cNvCxnSpPr>
            <a:stCxn id="479" idx="0"/>
          </p:cNvCxnSpPr>
          <p:nvPr/>
        </p:nvCxnSpPr>
        <p:spPr>
          <a:xfrm rot="10800000">
            <a:off x="986169" y="1962025"/>
            <a:ext cx="136500" cy="4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2" name="Google Shape;482;p64"/>
          <p:cNvCxnSpPr>
            <a:endCxn id="480" idx="0"/>
          </p:cNvCxnSpPr>
          <p:nvPr/>
        </p:nvCxnSpPr>
        <p:spPr>
          <a:xfrm flipH="1">
            <a:off x="7911300" y="1918375"/>
            <a:ext cx="72300" cy="4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Google Shape;483;p64"/>
          <p:cNvSpPr txBox="1"/>
          <p:nvPr>
            <p:ph idx="1" type="body"/>
          </p:nvPr>
        </p:nvSpPr>
        <p:spPr>
          <a:xfrm>
            <a:off x="96375" y="480372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Long et al.[2014]: Convolutional networks for semantic segmentation.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5"/>
          <p:cNvSpPr txBox="1"/>
          <p:nvPr>
            <p:ph type="title"/>
          </p:nvPr>
        </p:nvSpPr>
        <p:spPr>
          <a:xfrm>
            <a:off x="490250" y="526350"/>
            <a:ext cx="7982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0300">
                <a:solidFill>
                  <a:schemeClr val="lt1"/>
                </a:solidFill>
              </a:rPr>
              <a:t>SKIP LAYERS</a:t>
            </a:r>
            <a:endParaRPr sz="10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Layers</a:t>
            </a:r>
            <a:endParaRPr/>
          </a:p>
        </p:txBody>
      </p:sp>
      <p:pic>
        <p:nvPicPr>
          <p:cNvPr id="494" name="Google Shape;49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100" y="1266175"/>
            <a:ext cx="7852842" cy="33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6"/>
          <p:cNvSpPr txBox="1"/>
          <p:nvPr>
            <p:ph idx="1" type="body"/>
          </p:nvPr>
        </p:nvSpPr>
        <p:spPr>
          <a:xfrm>
            <a:off x="311700" y="2360950"/>
            <a:ext cx="8331000" cy="22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Combine the outputs of an upper and an intermediate layer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Q: Why would low-level features help?</a:t>
            </a:r>
            <a:endParaRPr sz="1400"/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Useful for aligning the output with image boundaries, or with part of objects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a 1x1 convolutional layer on features from lower levels to produce class predictions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Upsample and add prediction scores from different levels then do a softmax</a:t>
            </a:r>
            <a:endParaRPr sz="1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Layers</a:t>
            </a:r>
            <a:endParaRPr/>
          </a:p>
        </p:txBody>
      </p:sp>
      <p:pic>
        <p:nvPicPr>
          <p:cNvPr id="501" name="Google Shape;50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263" y="3021050"/>
            <a:ext cx="7015473" cy="2950524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7"/>
          <p:cNvSpPr txBox="1"/>
          <p:nvPr>
            <p:ph idx="1" type="body"/>
          </p:nvPr>
        </p:nvSpPr>
        <p:spPr>
          <a:xfrm>
            <a:off x="311700" y="1266175"/>
            <a:ext cx="8387400" cy="15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Combine the outputs of an upper and an intermediate layer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Q: Why would low-level features help?</a:t>
            </a:r>
            <a:endParaRPr sz="1400"/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Useful for aligning the output with image boundaries, or with part of objects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a 1x1 convolutional layer on features from lower levels to produce class predictions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Upsample and add prediction scores from different levels then do a softmax</a:t>
            </a:r>
            <a:endParaRPr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Layers</a:t>
            </a:r>
            <a:endParaRPr/>
          </a:p>
        </p:txBody>
      </p:sp>
      <p:pic>
        <p:nvPicPr>
          <p:cNvPr id="508" name="Google Shape;50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263" y="3107375"/>
            <a:ext cx="7015473" cy="295052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8"/>
          <p:cNvSpPr txBox="1"/>
          <p:nvPr>
            <p:ph idx="1" type="body"/>
          </p:nvPr>
        </p:nvSpPr>
        <p:spPr>
          <a:xfrm>
            <a:off x="311700" y="1266175"/>
            <a:ext cx="8274900" cy="17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Combine the outputs of an upper and an intermediate layer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Q: Why would low-level features help?</a:t>
            </a:r>
            <a:endParaRPr sz="1400"/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Useful for aligning the output with image boundaries, or with part of objects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a 1x1 convolutional layer on features from lower levels to produce class predictions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Upsample and add prediction scores from different levels then do a softmax</a:t>
            </a:r>
            <a:endParaRPr sz="1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Layers</a:t>
            </a:r>
            <a:endParaRPr/>
          </a:p>
        </p:txBody>
      </p:sp>
      <p:pic>
        <p:nvPicPr>
          <p:cNvPr id="515" name="Google Shape;51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263" y="2921275"/>
            <a:ext cx="7015473" cy="295052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9"/>
          <p:cNvSpPr txBox="1"/>
          <p:nvPr>
            <p:ph idx="1" type="body"/>
          </p:nvPr>
        </p:nvSpPr>
        <p:spPr>
          <a:xfrm>
            <a:off x="311700" y="1266175"/>
            <a:ext cx="8471700" cy="15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Combine the outputs of an upper and an intermediate layer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Q: Why would low-level features help?</a:t>
            </a:r>
            <a:endParaRPr sz="1400"/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Useful for aligning the output with image boundaries, or with part of objects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a 1x1 convolutional layer on features from lower levels to produce class predictions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Upsample and add prediction scores from different levels then do a softmax</a:t>
            </a:r>
            <a:endParaRPr sz="1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625" y="2504500"/>
            <a:ext cx="6274760" cy="26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7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Layers</a:t>
            </a:r>
            <a:endParaRPr/>
          </a:p>
        </p:txBody>
      </p:sp>
      <p:sp>
        <p:nvSpPr>
          <p:cNvPr id="523" name="Google Shape;523;p70"/>
          <p:cNvSpPr txBox="1"/>
          <p:nvPr>
            <p:ph idx="1" type="body"/>
          </p:nvPr>
        </p:nvSpPr>
        <p:spPr>
          <a:xfrm>
            <a:off x="311700" y="1266175"/>
            <a:ext cx="8169300" cy="11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083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Combine the outputs of an upper and an intermediate layer</a:t>
            </a:r>
            <a:endParaRPr sz="1400"/>
          </a:p>
          <a:p>
            <a:pPr indent="-31083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Q: Why would low-level features help?</a:t>
            </a:r>
            <a:endParaRPr sz="1400"/>
          </a:p>
          <a:p>
            <a:pPr indent="-310832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400"/>
              <a:t>Useful for aligning the output with image boundaries, or with part of objects</a:t>
            </a:r>
            <a:endParaRPr sz="1400"/>
          </a:p>
          <a:p>
            <a:pPr indent="-31083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Use a 1x1 convolutional layer on features from lower levels to produce class predictions</a:t>
            </a:r>
            <a:endParaRPr sz="1400"/>
          </a:p>
          <a:p>
            <a:pPr indent="-31083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Upsample and add prediction scores from different levels then do a softmax</a:t>
            </a:r>
            <a:endParaRPr sz="1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529" name="Google Shape;52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275" y="1703750"/>
            <a:ext cx="7476774" cy="32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1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Using lower level features improves the level of details (resolution) of the output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Deconvolutional Network</a:t>
            </a:r>
            <a:endParaRPr/>
          </a:p>
        </p:txBody>
      </p:sp>
      <p:sp>
        <p:nvSpPr>
          <p:cNvPr id="536" name="Google Shape;536;p7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deconvolutions to sample features maps</a:t>
            </a:r>
            <a:endParaRPr sz="1400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not just the final segmentation map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an upsampling deconvolutional part that ‘mirrors’ the convolutional part</a:t>
            </a:r>
            <a:endParaRPr sz="1400"/>
          </a:p>
        </p:txBody>
      </p:sp>
      <p:pic>
        <p:nvPicPr>
          <p:cNvPr id="537" name="Google Shape;537;p72"/>
          <p:cNvPicPr preferRelativeResize="0"/>
          <p:nvPr/>
        </p:nvPicPr>
        <p:blipFill rotWithShape="1">
          <a:blip r:embed="rId3">
            <a:alphaModFix/>
          </a:blip>
          <a:srcRect b="-4850" l="0" r="0" t="4850"/>
          <a:stretch/>
        </p:blipFill>
        <p:spPr>
          <a:xfrm>
            <a:off x="152400" y="2257750"/>
            <a:ext cx="8839201" cy="22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2"/>
          <p:cNvSpPr txBox="1"/>
          <p:nvPr>
            <p:ph idx="1" type="body"/>
          </p:nvPr>
        </p:nvSpPr>
        <p:spPr>
          <a:xfrm>
            <a:off x="96375" y="472177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Noh et al. [2015]: Learning deconvolution network for semantic segmentation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</a:t>
            </a:r>
            <a:r>
              <a:rPr lang="en"/>
              <a:t>Convolutional Networks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Simonyan and Zisserman [2014]: Very deep convolutional networks for large-scale image recognition.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8825"/>
            <a:ext cx="8839199" cy="32609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940400" y="4731225"/>
            <a:ext cx="4203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Image from: https://github.com/HarisIqbal88/PlotNeuralNet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U-net: u</a:t>
            </a:r>
            <a:r>
              <a:rPr lang="en"/>
              <a:t>sing (again) intermediate features</a:t>
            </a:r>
            <a:endParaRPr/>
          </a:p>
        </p:txBody>
      </p:sp>
      <p:sp>
        <p:nvSpPr>
          <p:cNvPr id="544" name="Google Shape;544;p73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083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contractive, convolutional part extracts information about the object</a:t>
            </a:r>
            <a:endParaRPr/>
          </a:p>
          <a:p>
            <a:pPr indent="-31083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Expansive part has the role of inferring the exact segmentation shape</a:t>
            </a:r>
            <a:endParaRPr/>
          </a:p>
          <a:p>
            <a:pPr indent="-31083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Upscale the convolutional maps in multiple layers</a:t>
            </a:r>
            <a:endParaRPr/>
          </a:p>
          <a:p>
            <a:pPr indent="-31083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middle convolutional features are highly semantic but have low resolution - poor localisation</a:t>
            </a:r>
            <a:endParaRPr/>
          </a:p>
          <a:p>
            <a:pPr indent="-31083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 previous convolutional features for fine-grained spatial information</a:t>
            </a:r>
            <a:endParaRPr/>
          </a:p>
        </p:txBody>
      </p:sp>
      <p:sp>
        <p:nvSpPr>
          <p:cNvPr id="545" name="Google Shape;545;p73"/>
          <p:cNvSpPr txBox="1"/>
          <p:nvPr>
            <p:ph idx="1" type="body"/>
          </p:nvPr>
        </p:nvSpPr>
        <p:spPr>
          <a:xfrm>
            <a:off x="96375" y="472177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Ronneberger [2015]: U-net: Convolutional networks for biomedical image segmentation</a:t>
            </a:r>
            <a:endParaRPr/>
          </a:p>
        </p:txBody>
      </p:sp>
      <p:pic>
        <p:nvPicPr>
          <p:cNvPr id="546" name="Google Shape;5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650" y="1266175"/>
            <a:ext cx="4524326" cy="3016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Operation designed for dense prediction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in networks without downsample layers (pooling, strided convs)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Aggregate distant (contextual)  information without losing input resolution</a:t>
            </a:r>
            <a:endParaRPr/>
          </a:p>
        </p:txBody>
      </p:sp>
      <p:sp>
        <p:nvSpPr>
          <p:cNvPr id="552" name="Google Shape;552;p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Extra: Dilated Convolutions</a:t>
            </a:r>
            <a:endParaRPr/>
          </a:p>
        </p:txBody>
      </p:sp>
      <p:pic>
        <p:nvPicPr>
          <p:cNvPr id="553" name="Google Shape;55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925" y="2554575"/>
            <a:ext cx="4197133" cy="22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4"/>
          <p:cNvSpPr txBox="1"/>
          <p:nvPr/>
        </p:nvSpPr>
        <p:spPr>
          <a:xfrm>
            <a:off x="888225" y="2596075"/>
            <a:ext cx="1814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Normal Conv: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5" name="Google Shape;555;p74"/>
          <p:cNvSpPr txBox="1"/>
          <p:nvPr/>
        </p:nvSpPr>
        <p:spPr>
          <a:xfrm>
            <a:off x="888225" y="3078225"/>
            <a:ext cx="1814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Dilated Conv: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6" name="Google Shape;55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6025" y="2659648"/>
            <a:ext cx="2854083" cy="305288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74"/>
          <p:cNvSpPr txBox="1"/>
          <p:nvPr/>
        </p:nvSpPr>
        <p:spPr>
          <a:xfrm>
            <a:off x="5900750" y="3078225"/>
            <a:ext cx="1814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 - dilation factor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Extra: Deformable Convolutions</a:t>
            </a:r>
            <a:endParaRPr/>
          </a:p>
        </p:txBody>
      </p:sp>
      <p:pic>
        <p:nvPicPr>
          <p:cNvPr id="563" name="Google Shape;56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1025"/>
            <a:ext cx="4486275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075" y="2119975"/>
            <a:ext cx="4200525" cy="2332994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to predict an offset for every point in the kernel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6"/>
          <p:cNvSpPr txBox="1"/>
          <p:nvPr>
            <p:ph type="title"/>
          </p:nvPr>
        </p:nvSpPr>
        <p:spPr>
          <a:xfrm>
            <a:off x="490250" y="526350"/>
            <a:ext cx="7982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0300">
                <a:solidFill>
                  <a:schemeClr val="lt1"/>
                </a:solidFill>
              </a:rPr>
              <a:t>OPTICAL FLOW</a:t>
            </a:r>
            <a:endParaRPr sz="10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Optical Flow</a:t>
            </a:r>
            <a:endParaRPr/>
          </a:p>
        </p:txBody>
      </p:sp>
      <p:sp>
        <p:nvSpPr>
          <p:cNvPr id="576" name="Google Shape;576;p77"/>
          <p:cNvSpPr txBox="1"/>
          <p:nvPr>
            <p:ph idx="1" type="body"/>
          </p:nvPr>
        </p:nvSpPr>
        <p:spPr>
          <a:xfrm>
            <a:off x="311700" y="1266175"/>
            <a:ext cx="77958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Given 2 frames from a video, how does every pixel in the first image mode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every position in the first image find an offset such such that it points to the same point in the second image</a:t>
            </a:r>
            <a:endParaRPr sz="1400"/>
          </a:p>
        </p:txBody>
      </p:sp>
      <p:pic>
        <p:nvPicPr>
          <p:cNvPr id="577" name="Google Shape;57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50" y="2308900"/>
            <a:ext cx="8108500" cy="17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Net</a:t>
            </a:r>
            <a:endParaRPr/>
          </a:p>
        </p:txBody>
      </p:sp>
      <p:sp>
        <p:nvSpPr>
          <p:cNvPr id="583" name="Google Shape;583;p7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Predict the optical flow ( 2 maps: for x,y coordinates)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Take as input 2 images: process them with convolutional-deconvolutional model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FlowNet Simple: concatenate the 2 images at input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Let the network learn to process the two images to extract motion information</a:t>
            </a:r>
            <a:endParaRPr sz="1400"/>
          </a:p>
        </p:txBody>
      </p:sp>
      <p:pic>
        <p:nvPicPr>
          <p:cNvPr id="584" name="Google Shape;58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84125"/>
            <a:ext cx="8839198" cy="1720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Net-Correlations</a:t>
            </a:r>
            <a:endParaRPr/>
          </a:p>
        </p:txBody>
      </p:sp>
      <p:sp>
        <p:nvSpPr>
          <p:cNvPr id="590" name="Google Shape;590;p79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6547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85"/>
              <a:buChar char="●"/>
            </a:pPr>
            <a:r>
              <a:rPr lang="en" sz="1385"/>
              <a:t>Explicit design the network to do matching</a:t>
            </a:r>
            <a:endParaRPr sz="1385"/>
          </a:p>
          <a:p>
            <a:pPr indent="-316547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85"/>
              <a:buChar char="●"/>
            </a:pPr>
            <a:r>
              <a:rPr lang="en" sz="1385"/>
              <a:t>Estimate correlations between patches in the first image and close patches in the second image</a:t>
            </a:r>
            <a:endParaRPr sz="1385"/>
          </a:p>
          <a:p>
            <a:pPr indent="0" lvl="0" marL="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85"/>
          </a:p>
          <a:p>
            <a:pPr indent="0" lvl="0" marL="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85"/>
          </a:p>
          <a:p>
            <a:pPr indent="-316547" lvl="0" marL="45720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385"/>
              <a:buChar char="●"/>
            </a:pPr>
            <a:r>
              <a:rPr lang="en" sz="1385"/>
              <a:t>For </a:t>
            </a:r>
            <a:r>
              <a:rPr lang="en" sz="1385"/>
              <a:t>every patch in the first image, </a:t>
            </a:r>
            <a:r>
              <a:rPr lang="en" sz="1385"/>
              <a:t>compute correlations with the D^2 </a:t>
            </a:r>
            <a:r>
              <a:rPr lang="en" sz="1385"/>
              <a:t>nearest</a:t>
            </a:r>
            <a:r>
              <a:rPr lang="en" sz="1385"/>
              <a:t>  patches from the second image</a:t>
            </a:r>
            <a:endParaRPr sz="1385"/>
          </a:p>
          <a:p>
            <a:pPr indent="-316547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85"/>
              <a:buChar char="○"/>
            </a:pPr>
            <a:r>
              <a:rPr lang="en" sz="1385"/>
              <a:t>Keep all the resulted correlations as channels in a feature map</a:t>
            </a:r>
            <a:endParaRPr sz="1385"/>
          </a:p>
        </p:txBody>
      </p:sp>
      <p:pic>
        <p:nvPicPr>
          <p:cNvPr id="591" name="Google Shape;59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313" y="2843076"/>
            <a:ext cx="7387375" cy="218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9"/>
          <p:cNvPicPr preferRelativeResize="0"/>
          <p:nvPr/>
        </p:nvPicPr>
        <p:blipFill rotWithShape="1">
          <a:blip r:embed="rId4">
            <a:alphaModFix/>
          </a:blip>
          <a:srcRect b="-5641" l="0" r="-5641" t="0"/>
          <a:stretch/>
        </p:blipFill>
        <p:spPr>
          <a:xfrm>
            <a:off x="1852375" y="1889475"/>
            <a:ext cx="5439250" cy="9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79"/>
          <p:cNvSpPr txBox="1"/>
          <p:nvPr/>
        </p:nvSpPr>
        <p:spPr>
          <a:xfrm>
            <a:off x="7312350" y="2092725"/>
            <a:ext cx="20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Dot product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0"/>
          <p:cNvSpPr txBox="1"/>
          <p:nvPr>
            <p:ph type="title"/>
          </p:nvPr>
        </p:nvSpPr>
        <p:spPr>
          <a:xfrm>
            <a:off x="490250" y="526350"/>
            <a:ext cx="7982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0300">
                <a:solidFill>
                  <a:schemeClr val="lt1"/>
                </a:solidFill>
              </a:rPr>
              <a:t>DETECTION</a:t>
            </a:r>
            <a:endParaRPr sz="10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endParaRPr/>
          </a:p>
        </p:txBody>
      </p:sp>
      <p:sp>
        <p:nvSpPr>
          <p:cNvPr id="604" name="Google Shape;604;p81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 every instance of certain objects in an image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Draw a tight box around every object</a:t>
            </a:r>
            <a:endParaRPr sz="1400"/>
          </a:p>
        </p:txBody>
      </p:sp>
      <p:pic>
        <p:nvPicPr>
          <p:cNvPr id="605" name="Google Shape;60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700" y="1331375"/>
            <a:ext cx="3967945" cy="29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- RCNN</a:t>
            </a:r>
            <a:endParaRPr/>
          </a:p>
        </p:txBody>
      </p:sp>
      <p:sp>
        <p:nvSpPr>
          <p:cNvPr id="611" name="Google Shape;611;p82"/>
          <p:cNvSpPr txBox="1"/>
          <p:nvPr/>
        </p:nvSpPr>
        <p:spPr>
          <a:xfrm>
            <a:off x="713350" y="921850"/>
            <a:ext cx="7341900" cy="3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2" name="Google Shape;612;p8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S. Ren et al.[2015]: Faster r-cnn: Towards real-time object detection with region proposal networks</a:t>
            </a:r>
            <a:endParaRPr/>
          </a:p>
        </p:txBody>
      </p:sp>
      <p:sp>
        <p:nvSpPr>
          <p:cNvPr id="613" name="Google Shape;613;p82"/>
          <p:cNvSpPr txBox="1"/>
          <p:nvPr/>
        </p:nvSpPr>
        <p:spPr>
          <a:xfrm>
            <a:off x="5193975" y="985925"/>
            <a:ext cx="3732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Learn to  predict a box for every object using a neural network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First learn to predict boxes of regions most probable to contain objects (</a:t>
            </a: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region proposals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4" name="Google Shape;614;p82"/>
          <p:cNvPicPr preferRelativeResize="0"/>
          <p:nvPr/>
        </p:nvPicPr>
        <p:blipFill rotWithShape="1">
          <a:blip r:embed="rId3">
            <a:alphaModFix/>
          </a:blip>
          <a:srcRect b="8290" l="0" r="0" t="0"/>
          <a:stretch/>
        </p:blipFill>
        <p:spPr>
          <a:xfrm>
            <a:off x="388925" y="1073850"/>
            <a:ext cx="4728324" cy="31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82"/>
          <p:cNvSpPr/>
          <p:nvPr/>
        </p:nvSpPr>
        <p:spPr>
          <a:xfrm>
            <a:off x="1442625" y="3313500"/>
            <a:ext cx="677100" cy="54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82"/>
          <p:cNvSpPr/>
          <p:nvPr/>
        </p:nvSpPr>
        <p:spPr>
          <a:xfrm>
            <a:off x="2877513" y="3237300"/>
            <a:ext cx="853500" cy="54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82"/>
          <p:cNvSpPr/>
          <p:nvPr/>
        </p:nvSpPr>
        <p:spPr>
          <a:xfrm>
            <a:off x="3819163" y="3348700"/>
            <a:ext cx="1286700" cy="88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82"/>
          <p:cNvSpPr/>
          <p:nvPr/>
        </p:nvSpPr>
        <p:spPr>
          <a:xfrm>
            <a:off x="3417375" y="3389700"/>
            <a:ext cx="768000" cy="60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82"/>
          <p:cNvSpPr/>
          <p:nvPr/>
        </p:nvSpPr>
        <p:spPr>
          <a:xfrm>
            <a:off x="3731050" y="1938950"/>
            <a:ext cx="533400" cy="688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82"/>
          <p:cNvSpPr/>
          <p:nvPr/>
        </p:nvSpPr>
        <p:spPr>
          <a:xfrm>
            <a:off x="2374050" y="1619500"/>
            <a:ext cx="422100" cy="100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82"/>
          <p:cNvSpPr/>
          <p:nvPr/>
        </p:nvSpPr>
        <p:spPr>
          <a:xfrm>
            <a:off x="2231925" y="3237300"/>
            <a:ext cx="533400" cy="32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Improve learning on a new task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Transfer learning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Reuse parts of a </a:t>
            </a:r>
            <a:r>
              <a:rPr lang="en" sz="1600"/>
              <a:t>previously</a:t>
            </a:r>
            <a:r>
              <a:rPr lang="en" sz="1600"/>
              <a:t> learned model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Self-supervised learning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Learn good representation without using annotations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Rely on self-supervision: tasks defined purely from data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You can transfer the self-supervised representation to a desired task</a:t>
            </a:r>
            <a:endParaRPr sz="16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- RCNN</a:t>
            </a:r>
            <a:endParaRPr/>
          </a:p>
        </p:txBody>
      </p:sp>
      <p:sp>
        <p:nvSpPr>
          <p:cNvPr id="627" name="Google Shape;627;p83"/>
          <p:cNvSpPr txBox="1"/>
          <p:nvPr/>
        </p:nvSpPr>
        <p:spPr>
          <a:xfrm>
            <a:off x="713350" y="921850"/>
            <a:ext cx="7341900" cy="3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8" name="Google Shape;628;p83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S. Ren et al.[2015]: Faster r-cnn: Towards real-time object detection with region proposal networks</a:t>
            </a:r>
            <a:endParaRPr/>
          </a:p>
        </p:txBody>
      </p:sp>
      <p:sp>
        <p:nvSpPr>
          <p:cNvPr id="629" name="Google Shape;629;p83"/>
          <p:cNvSpPr txBox="1"/>
          <p:nvPr/>
        </p:nvSpPr>
        <p:spPr>
          <a:xfrm>
            <a:off x="5193975" y="985925"/>
            <a:ext cx="3732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Learn to  predict a box for every object using a neural network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First learn to predict boxes of regions most probable to contain objects (</a:t>
            </a: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region proposals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For the most probable regions predict if it contains an object and refine the box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30" name="Google Shape;630;p83"/>
          <p:cNvPicPr preferRelativeResize="0"/>
          <p:nvPr/>
        </p:nvPicPr>
        <p:blipFill rotWithShape="1">
          <a:blip r:embed="rId3">
            <a:alphaModFix/>
          </a:blip>
          <a:srcRect b="8290" l="0" r="0" t="0"/>
          <a:stretch/>
        </p:blipFill>
        <p:spPr>
          <a:xfrm>
            <a:off x="388925" y="1073850"/>
            <a:ext cx="4728324" cy="31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83"/>
          <p:cNvSpPr/>
          <p:nvPr/>
        </p:nvSpPr>
        <p:spPr>
          <a:xfrm>
            <a:off x="1266200" y="3313500"/>
            <a:ext cx="677100" cy="54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83"/>
          <p:cNvSpPr/>
          <p:nvPr/>
        </p:nvSpPr>
        <p:spPr>
          <a:xfrm>
            <a:off x="2877513" y="3237300"/>
            <a:ext cx="853500" cy="54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83"/>
          <p:cNvSpPr/>
          <p:nvPr/>
        </p:nvSpPr>
        <p:spPr>
          <a:xfrm>
            <a:off x="3819163" y="3348700"/>
            <a:ext cx="1286700" cy="88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83"/>
          <p:cNvSpPr/>
          <p:nvPr/>
        </p:nvSpPr>
        <p:spPr>
          <a:xfrm>
            <a:off x="3417375" y="3389700"/>
            <a:ext cx="768000" cy="60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83"/>
          <p:cNvSpPr/>
          <p:nvPr/>
        </p:nvSpPr>
        <p:spPr>
          <a:xfrm>
            <a:off x="3481850" y="3453087"/>
            <a:ext cx="533400" cy="545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83"/>
          <p:cNvSpPr/>
          <p:nvPr/>
        </p:nvSpPr>
        <p:spPr>
          <a:xfrm>
            <a:off x="3906825" y="3376451"/>
            <a:ext cx="1245600" cy="8880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83"/>
          <p:cNvSpPr/>
          <p:nvPr/>
        </p:nvSpPr>
        <p:spPr>
          <a:xfrm>
            <a:off x="1266200" y="3313500"/>
            <a:ext cx="677100" cy="545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83"/>
          <p:cNvSpPr/>
          <p:nvPr/>
        </p:nvSpPr>
        <p:spPr>
          <a:xfrm>
            <a:off x="3053950" y="3278325"/>
            <a:ext cx="620700" cy="451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Detection: R-CNN</a:t>
            </a:r>
            <a:endParaRPr/>
          </a:p>
        </p:txBody>
      </p:sp>
      <p:sp>
        <p:nvSpPr>
          <p:cNvPr id="644" name="Google Shape;644;p84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Train a Network for classification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Run network on </a:t>
            </a:r>
            <a:r>
              <a:rPr b="1" lang="en" sz="1400"/>
              <a:t>most probable</a:t>
            </a:r>
            <a:r>
              <a:rPr lang="en" sz="1400"/>
              <a:t> regions (computed by other methods)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Problem: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SLOW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MANY redundant operations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Solution: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For every image compute features for the entire image with fully convolutional network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Predict region proposals from the same conv network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645" name="Google Shape;64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400" y="1152413"/>
            <a:ext cx="4356901" cy="38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Detection: Faster - RCNN</a:t>
            </a:r>
            <a:endParaRPr/>
          </a:p>
        </p:txBody>
      </p:sp>
      <p:pic>
        <p:nvPicPr>
          <p:cNvPr id="651" name="Google Shape;65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100" y="931963"/>
            <a:ext cx="3650925" cy="3674026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/>
              <a:t>Start with a convolutional network called </a:t>
            </a:r>
            <a:r>
              <a:rPr b="1" lang="en"/>
              <a:t>backbone </a:t>
            </a:r>
            <a:r>
              <a:rPr lang="en"/>
              <a:t>to extract features from the image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/>
              <a:t>At each point in the resulted feature maps predict a set of box proposals using a network called </a:t>
            </a:r>
            <a:r>
              <a:rPr b="1" lang="en"/>
              <a:t>Region Proposal Network 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/>
              <a:t>From the features corresponding the whole image </a:t>
            </a:r>
            <a:r>
              <a:rPr b="1" lang="en"/>
              <a:t>extract features</a:t>
            </a:r>
            <a:r>
              <a:rPr lang="en"/>
              <a:t> corresponding to the best proposals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/>
              <a:t>Process the extracted box features with fully connected layers and predict the object class and the final 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 Proposal Network (RPN)</a:t>
            </a:r>
            <a:endParaRPr/>
          </a:p>
        </p:txBody>
      </p:sp>
      <p:sp>
        <p:nvSpPr>
          <p:cNvPr id="658" name="Google Shape;658;p86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S. Ren et al.[2015]: Faster r-cnn: Towards real-time object detection with region proposal networks</a:t>
            </a:r>
            <a:endParaRPr/>
          </a:p>
        </p:txBody>
      </p:sp>
      <p:sp>
        <p:nvSpPr>
          <p:cNvPr id="659" name="Google Shape;659;p86"/>
          <p:cNvSpPr txBox="1"/>
          <p:nvPr/>
        </p:nvSpPr>
        <p:spPr>
          <a:xfrm>
            <a:off x="4690550" y="985925"/>
            <a:ext cx="4354800" cy="3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From every 3x3 patch of features predict a box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3x3 patch has a sufficiently large receptive field to cover most objects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(228 pixels wide compared to 600 pixels of the input)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Predict the existence of boxes around k anchor boxes of different scales and aspect ratios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Fully convolutional network: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3x3 convolutional layer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1x1 conv layer for predicting </a:t>
            </a: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objectness scores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1x1 conv layer for predicting </a:t>
            </a: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box coordinates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0" name="Google Shape;66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25" y="1342224"/>
            <a:ext cx="4460425" cy="26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 Proposal Network (RPN)</a:t>
            </a:r>
            <a:endParaRPr/>
          </a:p>
        </p:txBody>
      </p:sp>
      <p:sp>
        <p:nvSpPr>
          <p:cNvPr id="666" name="Google Shape;666;p87"/>
          <p:cNvSpPr txBox="1"/>
          <p:nvPr/>
        </p:nvSpPr>
        <p:spPr>
          <a:xfrm>
            <a:off x="713350" y="921850"/>
            <a:ext cx="7341900" cy="3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7" name="Google Shape;667;p87"/>
          <p:cNvSpPr txBox="1"/>
          <p:nvPr/>
        </p:nvSpPr>
        <p:spPr>
          <a:xfrm>
            <a:off x="4690550" y="985925"/>
            <a:ext cx="4354800" cy="3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           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classification loss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Negative loss likelihood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    :  regression loss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    or                loss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   Smooth loss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8" name="Google Shape;66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75" y="1709725"/>
            <a:ext cx="4264675" cy="158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_{cls}" id="669" name="Google Shape;669;p8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138" y="1029275"/>
            <a:ext cx="497632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_{reg}" id="670" name="Google Shape;670;p8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8350" y="1709725"/>
            <a:ext cx="459210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_{2}" id="671" name="Google Shape;671;p87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8425" y="1924125"/>
            <a:ext cx="346364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_{1}" id="672" name="Google Shape;672;p87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0275" y="2504825"/>
            <a:ext cx="346364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8238" y="2896300"/>
            <a:ext cx="221932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_{1}" id="674" name="Google Shape;674;p87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47600" y="1924125"/>
            <a:ext cx="346364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7"/>
          <p:cNvSpPr txBox="1"/>
          <p:nvPr/>
        </p:nvSpPr>
        <p:spPr>
          <a:xfrm>
            <a:off x="568225" y="3905050"/>
            <a:ext cx="22581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: predicted objectness score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: predicted coordinates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6" name="Google Shape;676;p87"/>
          <p:cNvSpPr txBox="1"/>
          <p:nvPr/>
        </p:nvSpPr>
        <p:spPr>
          <a:xfrm>
            <a:off x="3128125" y="3884350"/>
            <a:ext cx="25767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: Ground Truth object existence in the region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: GT coordinates of the region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p_i" id="677" name="Google Shape;677;p87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000" y="4019625"/>
            <a:ext cx="228526" cy="212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_i" id="678" name="Google Shape;678;p87" title="MathEquation,#000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0000" y="4299125"/>
            <a:ext cx="228522" cy="304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_i^*" id="679" name="Google Shape;679;p87" title="MathEquation,#0000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66900" y="4353550"/>
            <a:ext cx="228524" cy="32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i^*" id="680" name="Google Shape;680;p87" title="MathEquation,#00000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66900" y="3991051"/>
            <a:ext cx="228526" cy="26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8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RoI Pooling</a:t>
            </a:r>
            <a:endParaRPr/>
          </a:p>
        </p:txBody>
      </p:sp>
      <p:sp>
        <p:nvSpPr>
          <p:cNvPr id="687" name="Google Shape;687;p88"/>
          <p:cNvSpPr txBox="1"/>
          <p:nvPr/>
        </p:nvSpPr>
        <p:spPr>
          <a:xfrm>
            <a:off x="735775" y="914375"/>
            <a:ext cx="7341900" cy="3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Select features corresponding to a region of interest (ROI)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Represent that region as a grid of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fix size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(eg. 3x3):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Each point in the grid is formed by max pooling a small region of features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8" name="Google Shape;68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075" y="2553250"/>
            <a:ext cx="5903851" cy="20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88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box prediction</a:t>
            </a:r>
            <a:endParaRPr/>
          </a:p>
        </p:txBody>
      </p:sp>
      <p:sp>
        <p:nvSpPr>
          <p:cNvPr id="695" name="Google Shape;695;p8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 sz="1400"/>
              <a:t>From the extracted ROI features predict the class of the objects and the final box coordinates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 sz="1400"/>
              <a:t>Predict C+1 values for the C classes and one for background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 sz="1400"/>
              <a:t>Predict a set of box coordinates for every class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 sz="1400"/>
              <a:t>Like in RPN combine classification loss and coordinate regresion loss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 sz="1400"/>
              <a:t>RPN and the backbone share the fully convolutional operations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 sz="1400"/>
              <a:t>The final classification is </a:t>
            </a:r>
            <a:r>
              <a:rPr b="1" lang="en" sz="1400"/>
              <a:t>independent</a:t>
            </a:r>
            <a:r>
              <a:rPr lang="en" sz="1400"/>
              <a:t> for every proposal (but the parameters are shared)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Other: </a:t>
            </a:r>
            <a:r>
              <a:rPr lang="en" sz="1400" u="sng">
                <a:hlinkClick r:id="rId3"/>
              </a:rPr>
              <a:t>SSD — Single Shot Detector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0"/>
          <p:cNvSpPr txBox="1"/>
          <p:nvPr>
            <p:ph type="title"/>
          </p:nvPr>
        </p:nvSpPr>
        <p:spPr>
          <a:xfrm>
            <a:off x="490250" y="526350"/>
            <a:ext cx="7982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0300">
                <a:solidFill>
                  <a:schemeClr val="lt1"/>
                </a:solidFill>
              </a:rPr>
              <a:t>INSTANCE </a:t>
            </a:r>
            <a:r>
              <a:rPr lang="en" sz="10300">
                <a:solidFill>
                  <a:schemeClr val="lt1"/>
                </a:solidFill>
              </a:rPr>
              <a:t>SEGMENTATION</a:t>
            </a:r>
            <a:endParaRPr sz="10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1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Q: Semantic Segmentation vs Instance Segmentation?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Semantic segmentation: pixels of a certain class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Instance segmentation: pixels of each individual instance separatel</a:t>
            </a:r>
            <a:r>
              <a:rPr lang="en" sz="1400"/>
              <a:t>y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9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Instance Segmentation</a:t>
            </a:r>
            <a:endParaRPr/>
          </a:p>
        </p:txBody>
      </p:sp>
      <p:pic>
        <p:nvPicPr>
          <p:cNvPr id="707" name="Google Shape;70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950" y="2153050"/>
            <a:ext cx="3795276" cy="23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75" y="2205997"/>
            <a:ext cx="4528349" cy="22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91"/>
          <p:cNvSpPr txBox="1"/>
          <p:nvPr/>
        </p:nvSpPr>
        <p:spPr>
          <a:xfrm>
            <a:off x="242800" y="4661850"/>
            <a:ext cx="7186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Image source: Pinheiro et al. [2016] and Farabet et al. [2013]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 R-CNN</a:t>
            </a:r>
            <a:endParaRPr/>
          </a:p>
        </p:txBody>
      </p:sp>
      <p:pic>
        <p:nvPicPr>
          <p:cNvPr id="715" name="Google Shape;71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450" y="2109275"/>
            <a:ext cx="5650775" cy="25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9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 sz="1400"/>
              <a:t>Use an additional segmentation branch in Faster R-CNN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 sz="1400"/>
              <a:t>For each proposal given gy RPN estimate a segmentation mask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9143999" cy="460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 R-CNN</a:t>
            </a:r>
            <a:endParaRPr/>
          </a:p>
        </p:txBody>
      </p:sp>
      <p:sp>
        <p:nvSpPr>
          <p:cNvPr id="722" name="Google Shape;722;p93"/>
          <p:cNvSpPr txBox="1"/>
          <p:nvPr/>
        </p:nvSpPr>
        <p:spPr>
          <a:xfrm>
            <a:off x="4238425" y="1292875"/>
            <a:ext cx="46023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After the RPN extract 7x7 patch features from </a:t>
            </a: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every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region of interest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Predict the final </a:t>
            </a: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class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and the box </a:t>
            </a: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coordinates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Using fully convolutional network predict a segmentation mask corresponding to the object in the ROI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3" name="Google Shape;72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00" y="1578725"/>
            <a:ext cx="3852951" cy="24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93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RoIPool</a:t>
            </a:r>
            <a:r>
              <a:rPr lang="en"/>
              <a:t> vs RoIAlign:</a:t>
            </a:r>
            <a:endParaRPr/>
          </a:p>
        </p:txBody>
      </p:sp>
      <p:pic>
        <p:nvPicPr>
          <p:cNvPr id="730" name="Google Shape;73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73" y="1030250"/>
            <a:ext cx="3778800" cy="3770567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94"/>
          <p:cNvSpPr txBox="1"/>
          <p:nvPr/>
        </p:nvSpPr>
        <p:spPr>
          <a:xfrm>
            <a:off x="4914475" y="1030250"/>
            <a:ext cx="3778800" cy="3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a given ROI (blue)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Extract features from the feature map (gray)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Features have lower resolution than the input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Each region in the input space does not have an exact correspondence at low resolution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(e.g. the desired region falls between the feature map grid)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5D4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2" name="Google Shape;732;p94"/>
          <p:cNvSpPr txBox="1"/>
          <p:nvPr/>
        </p:nvSpPr>
        <p:spPr>
          <a:xfrm>
            <a:off x="4851975" y="343600"/>
            <a:ext cx="3778800" cy="615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Region of Interest (RoI): region in the input that we want to consider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3" name="Google Shape;733;p94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RoIPool vs RoIAlign:</a:t>
            </a:r>
            <a:endParaRPr/>
          </a:p>
        </p:txBody>
      </p:sp>
      <p:sp>
        <p:nvSpPr>
          <p:cNvPr id="739" name="Google Shape;739;p95"/>
          <p:cNvSpPr txBox="1"/>
          <p:nvPr/>
        </p:nvSpPr>
        <p:spPr>
          <a:xfrm>
            <a:off x="4914475" y="1030250"/>
            <a:ext cx="3778800" cy="3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a given ROI (blue)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Extract features from the feature map (gray)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Features have lower resolution than the input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Each region in the input space does not have an exact correspondence at low resolution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(e.g. the desired region falls between the feature map grid)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5D4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RoIPool</a:t>
            </a:r>
            <a:r>
              <a:rPr lang="en">
                <a:solidFill>
                  <a:srgbClr val="695D46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rgbClr val="695D4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695D46"/>
                </a:solidFill>
                <a:latin typeface="Lato"/>
                <a:ea typeface="Lato"/>
                <a:cs typeface="Lato"/>
                <a:sym typeface="Lato"/>
              </a:rPr>
              <a:t>Discretize the correct RoI to fit the low resolution</a:t>
            </a:r>
            <a:endParaRPr>
              <a:solidFill>
                <a:srgbClr val="695D4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695D46"/>
                </a:solidFill>
                <a:latin typeface="Lato"/>
                <a:ea typeface="Lato"/>
                <a:cs typeface="Lato"/>
                <a:sym typeface="Lato"/>
              </a:rPr>
              <a:t>From the discrete region extract a </a:t>
            </a:r>
            <a:r>
              <a:rPr b="1" lang="en">
                <a:solidFill>
                  <a:srgbClr val="695D46"/>
                </a:solidFill>
                <a:latin typeface="Lato"/>
                <a:ea typeface="Lato"/>
                <a:cs typeface="Lato"/>
                <a:sym typeface="Lato"/>
              </a:rPr>
              <a:t>2x2 patch</a:t>
            </a:r>
            <a:r>
              <a:rPr lang="en">
                <a:solidFill>
                  <a:srgbClr val="695D46"/>
                </a:solidFill>
                <a:latin typeface="Lato"/>
                <a:ea typeface="Lato"/>
                <a:cs typeface="Lato"/>
                <a:sym typeface="Lato"/>
              </a:rPr>
              <a:t> by mean / max pooling</a:t>
            </a:r>
            <a:endParaRPr>
              <a:solidFill>
                <a:srgbClr val="695D4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0" name="Google Shape;74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75" y="1038542"/>
            <a:ext cx="3778800" cy="3762283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95"/>
          <p:cNvSpPr txBox="1"/>
          <p:nvPr/>
        </p:nvSpPr>
        <p:spPr>
          <a:xfrm>
            <a:off x="4851975" y="343600"/>
            <a:ext cx="3778800" cy="615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Region of Interest (RoI): region in the input that we want to consider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2" name="Google Shape;742;p9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RoIPool vs RoIAlign:</a:t>
            </a:r>
            <a:endParaRPr/>
          </a:p>
        </p:txBody>
      </p:sp>
      <p:sp>
        <p:nvSpPr>
          <p:cNvPr id="748" name="Google Shape;748;p96"/>
          <p:cNvSpPr txBox="1"/>
          <p:nvPr/>
        </p:nvSpPr>
        <p:spPr>
          <a:xfrm>
            <a:off x="4573575" y="1030250"/>
            <a:ext cx="4456200" cy="3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For a given RoI (blue)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Extract features from the feature map (gray)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RoIAlign: </a:t>
            </a:r>
            <a:endParaRPr b="1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Split the original RoI in NxN (e.g. 2x2) cells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For each cell consider 4 points at fixed locations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interpolate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their value by considering the closest </a:t>
            </a:r>
            <a:r>
              <a:rPr lang="en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neighbours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in the feature grid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and aggregate them by max-pool or average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By RoIAlign the extracted features are more aligned to the original object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resulting segmentation would be more fine grained and more aligned to the object boundaries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9" name="Google Shape;749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750" y="1030250"/>
            <a:ext cx="3681974" cy="368197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96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756" name="Google Shape;75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550" y="884525"/>
            <a:ext cx="5689940" cy="39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CLIP - multi-modal</a:t>
            </a:r>
            <a:endParaRPr/>
          </a:p>
        </p:txBody>
      </p:sp>
      <p:sp>
        <p:nvSpPr>
          <p:cNvPr id="763" name="Google Shape;763;p9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4" name="Google Shape;76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75" y="1041750"/>
            <a:ext cx="8575048" cy="38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9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/>
              <a:t>(Next 3 courses: Transformers, ChatGPT, Stable Diffusion)</a:t>
            </a:r>
            <a:endParaRPr b="0"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/>
              <a:t>Be there!</a:t>
            </a:r>
            <a:endParaRPr b="0" sz="28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75" name="Google Shape;775;p10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A. Dosovitskiy, P. Fischer, E. Ilg, P. Hausser, C. Hazirbas,V. Golkov, P. Van Der Smagt, D. Cremers, and T. Brox.Flownet:  Learning optical flow with convolutional networks.  InProceedings of the IEEE international conference on computer vision, pages 2758–2766, 2015.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R. Girshick.  Fast r-cnn.  InProceedings of the IEEE international conference on computer vision, pages 1440–1448, 2015.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R. Girshick, J. Donahue, T. Darrell, and J. Malik.  Rich feature hierarchies for accurate object detection and semantic segmentation.  InProceedings of the IEEE conference on computer vision and pattern recognition, pages 580–587, 2014.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H. Noh, S. Hong, and B. Han.  Learning deconvolution network for semantic segmentation.  InProceedings of the IEEE International Conference on Computer Vision, pages 1520–1528, 2015.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T. Park, M.-Y. Liu, T.-C. Wang, and J.-Y. Zhu.  Semantic image synthesis with spatially-adaptive normalization.  In Proceedings of the IEEE Conference on Computer Vision and Pattern Recognition, 2019.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S. Ren, K. He, R. Girshick, and J. Sun.  Faster r-cnn:  Towards real-time object detection with region proposal networks.  In Advances in neural information processing systems, pages 91–99,2015.</a:t>
            </a:r>
            <a:endParaRPr sz="12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81" name="Google Shape;781;p10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O. Ronneberger, P. Fischer, and T. Brox.  U-net:  Convolutional networks for biomedical image segmentation.  In International Conference on Medical image computing and computer-assisted intervention, pages 234–241. Springer, 2015.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F. Yu and V. Koltun.  Multi-scale context aggregation by dilated convolutions.arXiv preprint arXiv:1511.07122, 2015.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Van der Laak, Jeroen, Geert Litjens, and Francesco Ciompi. "Deep learning in histopathology: the path to the clinic." Nature medicine 27.5 (2021)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490250" y="526350"/>
            <a:ext cx="7982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000">
                <a:solidFill>
                  <a:schemeClr val="lt1"/>
                </a:solidFill>
              </a:rPr>
              <a:t>BIAS and SPURIOUS features</a:t>
            </a:r>
            <a:endParaRPr sz="9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C77F82"/>
      </a:lt2>
      <a:accent1>
        <a:srgbClr val="ED1F24"/>
      </a:accent1>
      <a:accent2>
        <a:srgbClr val="CE93D8"/>
      </a:accent2>
      <a:accent3>
        <a:srgbClr val="C77F82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